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5"/>
  </p:notesMasterIdLst>
  <p:sldIdLst>
    <p:sldId id="283" r:id="rId6"/>
    <p:sldId id="290" r:id="rId7"/>
    <p:sldId id="303" r:id="rId8"/>
    <p:sldId id="284" r:id="rId9"/>
    <p:sldId id="298" r:id="rId10"/>
    <p:sldId id="287" r:id="rId11"/>
    <p:sldId id="294" r:id="rId12"/>
    <p:sldId id="285" r:id="rId13"/>
    <p:sldId id="261" r:id="rId14"/>
    <p:sldId id="295" r:id="rId15"/>
    <p:sldId id="293" r:id="rId16"/>
    <p:sldId id="296" r:id="rId17"/>
    <p:sldId id="297" r:id="rId18"/>
    <p:sldId id="292" r:id="rId19"/>
    <p:sldId id="305" r:id="rId20"/>
    <p:sldId id="320" r:id="rId21"/>
    <p:sldId id="313" r:id="rId22"/>
    <p:sldId id="317" r:id="rId23"/>
    <p:sldId id="318"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39D5FF-83CC-43EE-97B7-43C502D4ACA3}">
          <p14:sldIdLst>
            <p14:sldId id="283"/>
          </p14:sldIdLst>
        </p14:section>
        <p14:section name="Untitled Section" id="{25006C3A-6066-4D9D-AF41-C3F97826835A}">
          <p14:sldIdLst>
            <p14:sldId id="290"/>
            <p14:sldId id="303"/>
            <p14:sldId id="284"/>
            <p14:sldId id="298"/>
            <p14:sldId id="287"/>
            <p14:sldId id="294"/>
            <p14:sldId id="285"/>
            <p14:sldId id="261"/>
            <p14:sldId id="295"/>
            <p14:sldId id="293"/>
            <p14:sldId id="296"/>
            <p14:sldId id="297"/>
            <p14:sldId id="292"/>
            <p14:sldId id="305"/>
            <p14:sldId id="320"/>
            <p14:sldId id="313"/>
            <p14:sldId id="317"/>
            <p14:sldId id="31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bbard, Phil" initials="H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868" autoAdjust="0"/>
  </p:normalViewPr>
  <p:slideViewPr>
    <p:cSldViewPr snapToGrid="0">
      <p:cViewPr varScale="1">
        <p:scale>
          <a:sx n="108" d="100"/>
          <a:sy n="108" d="100"/>
        </p:scale>
        <p:origin x="6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C03DF1C1-6D6B-45F7-8CAE-1E456A015757}" type="datetimeFigureOut">
              <a:rPr lang="en-US" smtClean="0"/>
              <a:t>10/24/2019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66A0B935-9ED3-47AC-987A-2D89741BAE8A}" type="slidenum">
              <a:rPr lang="en-US" smtClean="0"/>
              <a:t>‹#›</a:t>
            </a:fld>
            <a:endParaRPr lang="en-US"/>
          </a:p>
        </p:txBody>
      </p:sp>
    </p:spTree>
    <p:extLst>
      <p:ext uri="{BB962C8B-B14F-4D97-AF65-F5344CB8AC3E}">
        <p14:creationId xmlns:p14="http://schemas.microsoft.com/office/powerpoint/2010/main" val="113606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0B935-9ED3-47AC-987A-2D89741BAE8A}" type="slidenum">
              <a:rPr lang="en-US" smtClean="0"/>
              <a:t>13</a:t>
            </a:fld>
            <a:endParaRPr lang="en-US"/>
          </a:p>
        </p:txBody>
      </p:sp>
    </p:spTree>
    <p:extLst>
      <p:ext uri="{BB962C8B-B14F-4D97-AF65-F5344CB8AC3E}">
        <p14:creationId xmlns:p14="http://schemas.microsoft.com/office/powerpoint/2010/main" val="160579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0B935-9ED3-47AC-987A-2D89741BAE8A}" type="slidenum">
              <a:rPr lang="en-US" smtClean="0"/>
              <a:t>15</a:t>
            </a:fld>
            <a:endParaRPr lang="en-US"/>
          </a:p>
        </p:txBody>
      </p:sp>
    </p:spTree>
    <p:extLst>
      <p:ext uri="{BB962C8B-B14F-4D97-AF65-F5344CB8AC3E}">
        <p14:creationId xmlns:p14="http://schemas.microsoft.com/office/powerpoint/2010/main" val="34529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39D64F-31BA-4151-AA45-B87D727E27D7}"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297931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144424-AD79-42EA-B86E-9FC0C254F088}"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354030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4ED31-0F3D-4DAA-9A50-150F2DAE0BDB}"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256680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31D1-DCC8-4DC1-850E-99BD62F297EC}" type="datetime1">
              <a:rPr lang="en-US" smtClean="0">
                <a:solidFill>
                  <a:prstClr val="black">
                    <a:tint val="75000"/>
                  </a:prstClr>
                </a:solidFill>
              </a:rPr>
              <a:t>10/24/2019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D3B821-7D8B-45EA-8226-463CDB5B11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3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2E236-109A-4A71-A425-3042F87414DC}"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163081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6909B-18F0-4328-BAAB-8797BFB21242}" type="datetime1">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184333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F55481-3CAD-47E2-83B0-18A90DE1A2FA}"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187617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9757FE-FC50-4D50-A073-3F1126F36F4D}" type="datetime1">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347721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3D2DAC-E15C-4DE7-AD6E-86F397E44C47}" type="datetime1">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83697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9476F-75DA-4668-B078-EBAA218976AE}" type="datetime1">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169045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2A407-16AA-456B-9C6A-EF3CBC50703F}"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58652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E19B0-265F-4CCB-A131-EE74015B2638}" type="datetime1">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3B821-7D8B-45EA-8226-463CDB5B1155}" type="slidenum">
              <a:rPr lang="en-US" smtClean="0"/>
              <a:t>‹#›</a:t>
            </a:fld>
            <a:endParaRPr lang="en-US"/>
          </a:p>
        </p:txBody>
      </p:sp>
    </p:spTree>
    <p:extLst>
      <p:ext uri="{BB962C8B-B14F-4D97-AF65-F5344CB8AC3E}">
        <p14:creationId xmlns:p14="http://schemas.microsoft.com/office/powerpoint/2010/main" val="239767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accent6">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CF0AD-B452-42D5-9354-44798871DFE2}" type="datetime1">
              <a:rPr lang="en-US" smtClean="0"/>
              <a:t>10/24/2019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3B821-7D8B-45EA-8226-463CDB5B1155}" type="slidenum">
              <a:rPr lang="en-US" smtClean="0"/>
              <a:t>‹#›</a:t>
            </a:fld>
            <a:endParaRPr lang="en-US"/>
          </a:p>
        </p:txBody>
      </p:sp>
    </p:spTree>
    <p:extLst>
      <p:ext uri="{BB962C8B-B14F-4D97-AF65-F5344CB8AC3E}">
        <p14:creationId xmlns:p14="http://schemas.microsoft.com/office/powerpoint/2010/main" val="2249804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accent6">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3600F-D996-4533-AB60-3D0CB1F6D874}" type="datetime1">
              <a:rPr lang="en-US" smtClean="0">
                <a:solidFill>
                  <a:prstClr val="black">
                    <a:tint val="75000"/>
                  </a:prstClr>
                </a:solidFill>
              </a:rPr>
              <a:t>10/24/2019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3B821-7D8B-45EA-8226-463CDB5B11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31602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002" y="5717473"/>
            <a:ext cx="942975" cy="942975"/>
          </a:xfrm>
          <a:prstGeom prst="rect">
            <a:avLst/>
          </a:prstGeom>
        </p:spPr>
      </p:pic>
      <p:pic>
        <p:nvPicPr>
          <p:cNvPr id="3" name="Picture 2"/>
          <p:cNvPicPr>
            <a:picLocks noChangeAspect="1"/>
          </p:cNvPicPr>
          <p:nvPr/>
        </p:nvPicPr>
        <p:blipFill>
          <a:blip r:embed="rId3"/>
          <a:stretch>
            <a:fillRect/>
          </a:stretch>
        </p:blipFill>
        <p:spPr>
          <a:xfrm>
            <a:off x="1661790" y="5709390"/>
            <a:ext cx="1079086" cy="951058"/>
          </a:xfrm>
          <a:prstGeom prst="rect">
            <a:avLst/>
          </a:prstGeom>
        </p:spPr>
      </p:pic>
      <p:pic>
        <p:nvPicPr>
          <p:cNvPr id="4" name="Picture 3"/>
          <p:cNvPicPr>
            <a:picLocks noChangeAspect="1"/>
          </p:cNvPicPr>
          <p:nvPr/>
        </p:nvPicPr>
        <p:blipFill>
          <a:blip r:embed="rId4"/>
          <a:stretch>
            <a:fillRect/>
          </a:stretch>
        </p:blipFill>
        <p:spPr>
          <a:xfrm>
            <a:off x="3111689" y="5709390"/>
            <a:ext cx="896190" cy="920576"/>
          </a:xfrm>
          <a:prstGeom prst="rect">
            <a:avLst/>
          </a:prstGeom>
        </p:spPr>
      </p:pic>
      <p:pic>
        <p:nvPicPr>
          <p:cNvPr id="5" name="Picture 4"/>
          <p:cNvPicPr>
            <a:picLocks noChangeAspect="1"/>
          </p:cNvPicPr>
          <p:nvPr/>
        </p:nvPicPr>
        <p:blipFill>
          <a:blip r:embed="rId5"/>
          <a:stretch>
            <a:fillRect/>
          </a:stretch>
        </p:blipFill>
        <p:spPr>
          <a:xfrm>
            <a:off x="4453091" y="5709390"/>
            <a:ext cx="847417" cy="908383"/>
          </a:xfrm>
          <a:prstGeom prst="rect">
            <a:avLst/>
          </a:prstGeom>
        </p:spPr>
      </p:pic>
      <p:pic>
        <p:nvPicPr>
          <p:cNvPr id="6" name="Picture 5"/>
          <p:cNvPicPr>
            <a:picLocks noChangeAspect="1"/>
          </p:cNvPicPr>
          <p:nvPr/>
        </p:nvPicPr>
        <p:blipFill>
          <a:blip r:embed="rId6"/>
          <a:stretch>
            <a:fillRect/>
          </a:stretch>
        </p:blipFill>
        <p:spPr>
          <a:xfrm>
            <a:off x="5407099" y="5800837"/>
            <a:ext cx="1225402" cy="725487"/>
          </a:xfrm>
          <a:prstGeom prst="rect">
            <a:avLst/>
          </a:prstGeom>
        </p:spPr>
      </p:pic>
      <p:pic>
        <p:nvPicPr>
          <p:cNvPr id="7" name="Picture 6"/>
          <p:cNvPicPr>
            <a:picLocks noChangeAspect="1"/>
          </p:cNvPicPr>
          <p:nvPr/>
        </p:nvPicPr>
        <p:blipFill>
          <a:blip r:embed="rId7"/>
          <a:stretch>
            <a:fillRect/>
          </a:stretch>
        </p:blipFill>
        <p:spPr>
          <a:xfrm>
            <a:off x="6927694" y="5428949"/>
            <a:ext cx="1621677" cy="1097375"/>
          </a:xfrm>
          <a:prstGeom prst="rect">
            <a:avLst/>
          </a:prstGeom>
        </p:spPr>
      </p:pic>
      <p:pic>
        <p:nvPicPr>
          <p:cNvPr id="8" name="Picture 7"/>
          <p:cNvPicPr>
            <a:picLocks noChangeAspect="1"/>
          </p:cNvPicPr>
          <p:nvPr/>
        </p:nvPicPr>
        <p:blipFill>
          <a:blip r:embed="rId8"/>
          <a:stretch>
            <a:fillRect/>
          </a:stretch>
        </p:blipFill>
        <p:spPr>
          <a:xfrm>
            <a:off x="9104212" y="5633182"/>
            <a:ext cx="2316681" cy="530398"/>
          </a:xfrm>
          <a:prstGeom prst="rect">
            <a:avLst/>
          </a:prstGeom>
        </p:spPr>
      </p:pic>
      <p:pic>
        <p:nvPicPr>
          <p:cNvPr id="9" name="Picture 8"/>
          <p:cNvPicPr>
            <a:picLocks noChangeAspect="1"/>
          </p:cNvPicPr>
          <p:nvPr/>
        </p:nvPicPr>
        <p:blipFill>
          <a:blip r:embed="rId9"/>
          <a:stretch>
            <a:fillRect/>
          </a:stretch>
        </p:blipFill>
        <p:spPr>
          <a:xfrm>
            <a:off x="9082875" y="5026577"/>
            <a:ext cx="2359356" cy="506012"/>
          </a:xfrm>
          <a:prstGeom prst="rect">
            <a:avLst/>
          </a:prstGeom>
        </p:spPr>
      </p:pic>
      <p:pic>
        <p:nvPicPr>
          <p:cNvPr id="10" name="Picture 9"/>
          <p:cNvPicPr>
            <a:picLocks noChangeAspect="1"/>
          </p:cNvPicPr>
          <p:nvPr/>
        </p:nvPicPr>
        <p:blipFill>
          <a:blip r:embed="rId10"/>
          <a:stretch>
            <a:fillRect/>
          </a:stretch>
        </p:blipFill>
        <p:spPr>
          <a:xfrm>
            <a:off x="9082875" y="6270270"/>
            <a:ext cx="2859272" cy="512108"/>
          </a:xfrm>
          <a:prstGeom prst="rect">
            <a:avLst/>
          </a:prstGeom>
        </p:spPr>
      </p:pic>
      <p:sp>
        <p:nvSpPr>
          <p:cNvPr id="11" name="Rectangle 10"/>
          <p:cNvSpPr/>
          <p:nvPr/>
        </p:nvSpPr>
        <p:spPr>
          <a:xfrm>
            <a:off x="700427" y="1455206"/>
            <a:ext cx="10531665" cy="2862322"/>
          </a:xfrm>
          <a:prstGeom prst="rect">
            <a:avLst/>
          </a:prstGeom>
        </p:spPr>
        <p:txBody>
          <a:bodyPr wrap="square">
            <a:spAutoFit/>
          </a:bodyPr>
          <a:lstStyle/>
          <a:p>
            <a:pPr algn="ctr"/>
            <a:r>
              <a:rPr lang="en-US" sz="3600" i="1" dirty="0">
                <a:solidFill>
                  <a:srgbClr val="0070C0"/>
                </a:solidFill>
                <a:latin typeface="Bahnschrift" panose="020B0502040204020203" pitchFamily="34" charset="0"/>
                <a:ea typeface="+mj-ea"/>
                <a:cs typeface="+mj-cs"/>
              </a:rPr>
              <a:t>Eastern Shore Sanitary Sewer Transmission Force Main Project </a:t>
            </a:r>
            <a:r>
              <a:rPr lang="en-US" sz="3600" i="1" dirty="0">
                <a:solidFill>
                  <a:srgbClr val="0070C0"/>
                </a:solidFill>
                <a:latin typeface="Bahnschrift" panose="020B0502040204020203" pitchFamily="34" charset="0"/>
              </a:rPr>
              <a:t>-  Phase 1  </a:t>
            </a:r>
          </a:p>
          <a:p>
            <a:pPr algn="ctr"/>
            <a:r>
              <a:rPr lang="en-US" sz="3600" i="1" dirty="0">
                <a:solidFill>
                  <a:srgbClr val="0070C0"/>
                </a:solidFill>
                <a:latin typeface="Bahnschrift" panose="020B0502040204020203" pitchFamily="34" charset="0"/>
              </a:rPr>
              <a:t>Overview </a:t>
            </a:r>
            <a:r>
              <a:rPr lang="en-US" sz="3600" i="1" dirty="0">
                <a:solidFill>
                  <a:srgbClr val="0070C0"/>
                </a:solidFill>
                <a:latin typeface="Bahnschrift" panose="020B0502040204020203" pitchFamily="34" charset="0"/>
                <a:ea typeface="+mj-ea"/>
                <a:cs typeface="+mj-cs"/>
              </a:rPr>
              <a:t>for Eastern Shore County and Town Municipal Governments</a:t>
            </a:r>
          </a:p>
          <a:p>
            <a:pPr algn="ctr"/>
            <a:r>
              <a:rPr lang="en-US" sz="3600" b="1" dirty="0">
                <a:solidFill>
                  <a:srgbClr val="FF0000"/>
                </a:solidFill>
                <a:latin typeface="Bahnschrift" panose="020B0502040204020203" pitchFamily="34" charset="0"/>
              </a:rPr>
              <a:t> </a:t>
            </a:r>
          </a:p>
        </p:txBody>
      </p:sp>
      <p:sp>
        <p:nvSpPr>
          <p:cNvPr id="12" name="Slide Number Placeholder 11"/>
          <p:cNvSpPr>
            <a:spLocks noGrp="1"/>
          </p:cNvSpPr>
          <p:nvPr>
            <p:ph type="sldNum" sz="quarter" idx="12"/>
          </p:nvPr>
        </p:nvSpPr>
        <p:spPr/>
        <p:txBody>
          <a:bodyPr/>
          <a:lstStyle/>
          <a:p>
            <a:fld id="{1ED3B821-7D8B-45EA-8226-463CDB5B1155}" type="slidenum">
              <a:rPr lang="en-US" smtClean="0"/>
              <a:t>1</a:t>
            </a:fld>
            <a:endParaRPr lang="en-US"/>
          </a:p>
        </p:txBody>
      </p:sp>
    </p:spTree>
    <p:extLst>
      <p:ext uri="{BB962C8B-B14F-4D97-AF65-F5344CB8AC3E}">
        <p14:creationId xmlns:p14="http://schemas.microsoft.com/office/powerpoint/2010/main" val="23320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8256"/>
            <a:ext cx="12192000" cy="47705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endParaRPr lang="en-US" sz="2500" i="1" dirty="0">
              <a:cs typeface="Times New Roman" panose="02020603050405020304" pitchFamily="18" charset="0"/>
            </a:endParaRPr>
          </a:p>
        </p:txBody>
      </p:sp>
      <p:sp>
        <p:nvSpPr>
          <p:cNvPr id="2" name="Title 1"/>
          <p:cNvSpPr>
            <a:spLocks noGrp="1"/>
          </p:cNvSpPr>
          <p:nvPr>
            <p:ph type="title"/>
          </p:nvPr>
        </p:nvSpPr>
        <p:spPr>
          <a:xfrm>
            <a:off x="1" y="810657"/>
            <a:ext cx="5581648" cy="752475"/>
          </a:xfrm>
        </p:spPr>
        <p:txBody>
          <a:bodyPr>
            <a:normAutofit fontScale="90000"/>
          </a:bodyPr>
          <a:lstStyle/>
          <a:p>
            <a:r>
              <a:rPr lang="en-US" sz="3200" dirty="0">
                <a:solidFill>
                  <a:schemeClr val="accent1">
                    <a:lumMod val="75000"/>
                  </a:schemeClr>
                </a:solidFill>
                <a:latin typeface="Bahnschrift" panose="020B0502040204020203" pitchFamily="34" charset="0"/>
              </a:rPr>
              <a:t>               </a:t>
            </a:r>
            <a:r>
              <a:rPr lang="en-US" sz="2000" b="1" dirty="0">
                <a:solidFill>
                  <a:schemeClr val="accent1">
                    <a:lumMod val="75000"/>
                  </a:schemeClr>
                </a:solidFill>
                <a:latin typeface="Bahnschrift" panose="020B0502040204020203" pitchFamily="34" charset="0"/>
              </a:rPr>
              <a:t>Forcemains Layout Map</a:t>
            </a:r>
            <a:r>
              <a:rPr lang="en-US" sz="2000" b="1" dirty="0">
                <a:solidFill>
                  <a:srgbClr val="5B9BD5">
                    <a:lumMod val="75000"/>
                  </a:srgbClr>
                </a:solidFill>
                <a:latin typeface="Bahnschrift" panose="020B0502040204020203" pitchFamily="34" charset="0"/>
              </a:rPr>
              <a:t>      	</a:t>
            </a:r>
            <a:br>
              <a:rPr lang="en-US" sz="2000" b="1" dirty="0">
                <a:solidFill>
                  <a:srgbClr val="5B9BD5">
                    <a:lumMod val="75000"/>
                  </a:srgbClr>
                </a:solidFill>
                <a:latin typeface="Bahnschrift" panose="020B0502040204020203" pitchFamily="34" charset="0"/>
              </a:rPr>
            </a:br>
            <a:r>
              <a:rPr lang="en-US" sz="2000" b="1" dirty="0">
                <a:solidFill>
                  <a:srgbClr val="5B9BD5">
                    <a:lumMod val="75000"/>
                  </a:srgbClr>
                </a:solidFill>
                <a:latin typeface="Bahnschrift" panose="020B0502040204020203" pitchFamily="34" charset="0"/>
              </a:rPr>
              <a:t>           </a:t>
            </a:r>
            <a:endParaRPr lang="en-US" sz="3200" b="1" dirty="0">
              <a:latin typeface="Bahnschrift" panose="020B0502040204020203" pitchFamily="34" charset="0"/>
            </a:endParaRPr>
          </a:p>
        </p:txBody>
      </p:sp>
      <p:sp>
        <p:nvSpPr>
          <p:cNvPr id="4" name="Content Placeholder 3"/>
          <p:cNvSpPr>
            <a:spLocks noGrp="1"/>
          </p:cNvSpPr>
          <p:nvPr>
            <p:ph sz="half" idx="1"/>
          </p:nvPr>
        </p:nvSpPr>
        <p:spPr>
          <a:xfrm>
            <a:off x="276226" y="1825625"/>
            <a:ext cx="5105400" cy="4351338"/>
          </a:xfrm>
        </p:spPr>
        <p:txBody>
          <a:bodyPr>
            <a:normAutofit/>
          </a:bodyPr>
          <a:lstStyle/>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The proposed </a:t>
            </a:r>
            <a:r>
              <a:rPr lang="en-US" sz="1800" dirty="0" err="1">
                <a:solidFill>
                  <a:schemeClr val="accent1">
                    <a:lumMod val="75000"/>
                  </a:schemeClr>
                </a:solidFill>
                <a:latin typeface="Bahnschrift" panose="020B0502040204020203" pitchFamily="34" charset="0"/>
              </a:rPr>
              <a:t>forcemains</a:t>
            </a:r>
            <a:r>
              <a:rPr lang="en-US" sz="1800" dirty="0">
                <a:solidFill>
                  <a:schemeClr val="accent1">
                    <a:lumMod val="75000"/>
                  </a:schemeClr>
                </a:solidFill>
                <a:latin typeface="Bahnschrift" panose="020B0502040204020203" pitchFamily="34" charset="0"/>
              </a:rPr>
              <a:t> will be nominal diameter of 6 and 12 inches.</a:t>
            </a:r>
          </a:p>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Trenchless technology will be used where the </a:t>
            </a:r>
            <a:r>
              <a:rPr lang="en-US" sz="1800" dirty="0" err="1">
                <a:solidFill>
                  <a:schemeClr val="accent1">
                    <a:lumMod val="75000"/>
                  </a:schemeClr>
                </a:solidFill>
                <a:latin typeface="Bahnschrift" panose="020B0502040204020203" pitchFamily="34" charset="0"/>
              </a:rPr>
              <a:t>forcemain</a:t>
            </a:r>
            <a:r>
              <a:rPr lang="en-US" sz="1800" dirty="0">
                <a:solidFill>
                  <a:schemeClr val="accent1">
                    <a:lumMod val="75000"/>
                  </a:schemeClr>
                </a:solidFill>
                <a:latin typeface="Bahnschrift" panose="020B0502040204020203" pitchFamily="34" charset="0"/>
              </a:rPr>
              <a:t> will need to cross Rt. 13 in order to not affect the flow of traffic.</a:t>
            </a:r>
          </a:p>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Any pavement restoration for the installation of the </a:t>
            </a:r>
            <a:r>
              <a:rPr lang="en-US" sz="1800" dirty="0" err="1">
                <a:solidFill>
                  <a:schemeClr val="accent1">
                    <a:lumMod val="75000"/>
                  </a:schemeClr>
                </a:solidFill>
                <a:latin typeface="Bahnschrift" panose="020B0502040204020203" pitchFamily="34" charset="0"/>
              </a:rPr>
              <a:t>forcemain</a:t>
            </a:r>
            <a:r>
              <a:rPr lang="en-US" sz="1800" dirty="0">
                <a:solidFill>
                  <a:schemeClr val="accent1">
                    <a:lumMod val="75000"/>
                  </a:schemeClr>
                </a:solidFill>
                <a:latin typeface="Bahnschrift" panose="020B0502040204020203" pitchFamily="34" charset="0"/>
              </a:rPr>
              <a:t> will be in accordance with VDOT Standards.</a:t>
            </a:r>
          </a:p>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Actual alignment will vary from the conceptual design. </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a:p>
            <a:pPr marL="0" lvl="0" indent="0">
              <a:buNone/>
            </a:pPr>
            <a:r>
              <a:rPr lang="en-US" sz="1600" i="1" dirty="0">
                <a:solidFill>
                  <a:srgbClr val="0070C0"/>
                </a:solidFill>
                <a:latin typeface="Bahnschrift" panose="020B0502040204020203" pitchFamily="34" charset="0"/>
              </a:rPr>
              <a:t>Per Phase 1 Preliminary Design; Subject to Change</a:t>
            </a:r>
            <a:r>
              <a:rPr lang="en-US" sz="1600" dirty="0">
                <a:solidFill>
                  <a:srgbClr val="0070C0"/>
                </a:solidFill>
                <a:latin typeface="Bahnschrift" panose="020B0502040204020203" pitchFamily="34" charset="0"/>
              </a:rPr>
              <a:t>. </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p:txBody>
      </p:sp>
      <p:pic>
        <p:nvPicPr>
          <p:cNvPr id="11" name="Content Placeholder 10"/>
          <p:cNvPicPr>
            <a:picLocks noGrp="1" noChangeAspect="1"/>
          </p:cNvPicPr>
          <p:nvPr>
            <p:ph sz="half" idx="2"/>
          </p:nvPr>
        </p:nvPicPr>
        <p:blipFill rotWithShape="1">
          <a:blip r:embed="rId2"/>
          <a:srcRect l="18382" r="37868"/>
          <a:stretch/>
        </p:blipFill>
        <p:spPr>
          <a:xfrm>
            <a:off x="5581650" y="738664"/>
            <a:ext cx="6610351" cy="6119336"/>
          </a:xfrm>
          <a:prstGeom prst="rect">
            <a:avLst/>
          </a:prstGeom>
        </p:spPr>
      </p:pic>
      <p:sp>
        <p:nvSpPr>
          <p:cNvPr id="5" name="Slide Number Placeholder 4"/>
          <p:cNvSpPr>
            <a:spLocks noGrp="1"/>
          </p:cNvSpPr>
          <p:nvPr>
            <p:ph type="sldNum" sz="quarter" idx="12"/>
          </p:nvPr>
        </p:nvSpPr>
        <p:spPr>
          <a:xfrm>
            <a:off x="4986780" y="6492875"/>
            <a:ext cx="2743200" cy="365125"/>
          </a:xfrm>
        </p:spPr>
        <p:txBody>
          <a:bodyPr/>
          <a:lstStyle/>
          <a:p>
            <a:pPr algn="l"/>
            <a:fld id="{1ED3B821-7D8B-45EA-8226-463CDB5B1155}" type="slidenum">
              <a:rPr lang="en-US" b="1" smtClean="0">
                <a:solidFill>
                  <a:schemeClr val="tx1"/>
                </a:solidFill>
              </a:rPr>
              <a:pPr algn="l"/>
              <a:t>10</a:t>
            </a:fld>
            <a:endParaRPr lang="en-US" b="1" dirty="0">
              <a:solidFill>
                <a:schemeClr val="tx1"/>
              </a:solidFill>
            </a:endParaRPr>
          </a:p>
        </p:txBody>
      </p:sp>
    </p:spTree>
    <p:extLst>
      <p:ext uri="{BB962C8B-B14F-4D97-AF65-F5344CB8AC3E}">
        <p14:creationId xmlns:p14="http://schemas.microsoft.com/office/powerpoint/2010/main" val="417752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5504"/>
            <a:ext cx="12191999" cy="47705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0" y="738664"/>
            <a:ext cx="5276851" cy="958251"/>
          </a:xfrm>
        </p:spPr>
        <p:txBody>
          <a:bodyPr>
            <a:normAutofit/>
          </a:bodyPr>
          <a:lstStyle/>
          <a:p>
            <a:pPr algn="ctr"/>
            <a:r>
              <a:rPr lang="en-US" sz="1800" b="1" dirty="0">
                <a:solidFill>
                  <a:schemeClr val="accent1">
                    <a:lumMod val="75000"/>
                  </a:schemeClr>
                </a:solidFill>
                <a:latin typeface="Bahnschrift" panose="020B0502040204020203" pitchFamily="34" charset="0"/>
              </a:rPr>
              <a:t>Nassawadox Layout Map with </a:t>
            </a:r>
            <a:br>
              <a:rPr lang="en-US" sz="1800" b="1" dirty="0">
                <a:solidFill>
                  <a:schemeClr val="accent1">
                    <a:lumMod val="75000"/>
                  </a:schemeClr>
                </a:solidFill>
                <a:latin typeface="Bahnschrift" panose="020B0502040204020203" pitchFamily="34" charset="0"/>
              </a:rPr>
            </a:br>
            <a:r>
              <a:rPr lang="en-US" sz="1800" b="1" dirty="0" err="1">
                <a:solidFill>
                  <a:schemeClr val="accent1">
                    <a:lumMod val="75000"/>
                  </a:schemeClr>
                </a:solidFill>
                <a:latin typeface="Bahnschrift" panose="020B0502040204020203" pitchFamily="34" charset="0"/>
              </a:rPr>
              <a:t>Forcemain</a:t>
            </a:r>
            <a:r>
              <a:rPr lang="en-US" sz="1800" b="1" dirty="0">
                <a:solidFill>
                  <a:schemeClr val="accent1">
                    <a:lumMod val="75000"/>
                  </a:schemeClr>
                </a:solidFill>
                <a:latin typeface="Bahnschrift" panose="020B0502040204020203" pitchFamily="34" charset="0"/>
              </a:rPr>
              <a:t> &amp; Pump Station </a:t>
            </a:r>
            <a:r>
              <a:rPr lang="en-US" sz="1800" b="1" dirty="0">
                <a:latin typeface="Bahnschrift" panose="020B0502040204020203" pitchFamily="34" charset="0"/>
              </a:rPr>
              <a:t> </a:t>
            </a:r>
          </a:p>
        </p:txBody>
      </p:sp>
      <p:sp>
        <p:nvSpPr>
          <p:cNvPr id="4" name="Content Placeholder 3"/>
          <p:cNvSpPr>
            <a:spLocks noGrp="1"/>
          </p:cNvSpPr>
          <p:nvPr>
            <p:ph sz="half" idx="1"/>
          </p:nvPr>
        </p:nvSpPr>
        <p:spPr>
          <a:xfrm>
            <a:off x="209549" y="1825625"/>
            <a:ext cx="4960267" cy="4351338"/>
          </a:xfrm>
        </p:spPr>
        <p:txBody>
          <a:bodyPr>
            <a:normAutofit/>
          </a:bodyPr>
          <a:lstStyle/>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A pump station is proposed just upstream of the </a:t>
            </a:r>
            <a:r>
              <a:rPr lang="en-US" sz="1800" dirty="0" err="1">
                <a:solidFill>
                  <a:schemeClr val="accent1">
                    <a:lumMod val="75000"/>
                  </a:schemeClr>
                </a:solidFill>
                <a:latin typeface="Bahnschrift" panose="020B0502040204020203" pitchFamily="34" charset="0"/>
              </a:rPr>
              <a:t>Nassawadox</a:t>
            </a:r>
            <a:r>
              <a:rPr lang="en-US" sz="1800" dirty="0">
                <a:solidFill>
                  <a:schemeClr val="accent1">
                    <a:lumMod val="75000"/>
                  </a:schemeClr>
                </a:solidFill>
                <a:latin typeface="Bahnschrift" panose="020B0502040204020203" pitchFamily="34" charset="0"/>
              </a:rPr>
              <a:t> </a:t>
            </a:r>
            <a:r>
              <a:rPr lang="en-US" sz="1800" dirty="0" err="1">
                <a:solidFill>
                  <a:schemeClr val="accent1">
                    <a:lumMod val="75000"/>
                  </a:schemeClr>
                </a:solidFill>
                <a:latin typeface="Bahnschrift" panose="020B0502040204020203" pitchFamily="34" charset="0"/>
              </a:rPr>
              <a:t>WWTP</a:t>
            </a:r>
            <a:r>
              <a:rPr lang="en-US" sz="1800" dirty="0">
                <a:solidFill>
                  <a:schemeClr val="accent1">
                    <a:lumMod val="75000"/>
                  </a:schemeClr>
                </a:solidFill>
                <a:latin typeface="Bahnschrift" panose="020B0502040204020203" pitchFamily="34" charset="0"/>
              </a:rPr>
              <a:t>. The flows will be conveyed via a 6” </a:t>
            </a:r>
            <a:r>
              <a:rPr lang="en-US" sz="1800" dirty="0" err="1">
                <a:solidFill>
                  <a:schemeClr val="accent1">
                    <a:lumMod val="75000"/>
                  </a:schemeClr>
                </a:solidFill>
                <a:latin typeface="Bahnschrift" panose="020B0502040204020203" pitchFamily="34" charset="0"/>
              </a:rPr>
              <a:t>forcemain</a:t>
            </a:r>
            <a:r>
              <a:rPr lang="en-US" sz="1800" dirty="0">
                <a:solidFill>
                  <a:schemeClr val="accent1">
                    <a:lumMod val="75000"/>
                  </a:schemeClr>
                </a:solidFill>
                <a:latin typeface="Bahnschrift" panose="020B0502040204020203" pitchFamily="34" charset="0"/>
              </a:rPr>
              <a:t> to the Town of Exmore.  The Exmore pump station would receive flow from the Nassawadox pump station and then transport the flow to the Onancock </a:t>
            </a:r>
            <a:r>
              <a:rPr lang="en-US" sz="1800" dirty="0" err="1">
                <a:solidFill>
                  <a:schemeClr val="accent1">
                    <a:lumMod val="75000"/>
                  </a:schemeClr>
                </a:solidFill>
                <a:latin typeface="Bahnschrift" panose="020B0502040204020203" pitchFamily="34" charset="0"/>
              </a:rPr>
              <a:t>WWTP</a:t>
            </a:r>
            <a:r>
              <a:rPr lang="en-US" sz="1800" dirty="0">
                <a:solidFill>
                  <a:schemeClr val="accent1">
                    <a:lumMod val="75000"/>
                  </a:schemeClr>
                </a:solidFill>
                <a:latin typeface="Bahnschrift" panose="020B0502040204020203" pitchFamily="34" charset="0"/>
              </a:rPr>
              <a:t>.</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a:p>
            <a:pPr marL="0" lvl="0" indent="0">
              <a:buNone/>
            </a:pPr>
            <a:r>
              <a:rPr lang="en-US" sz="1600" i="1" dirty="0">
                <a:solidFill>
                  <a:srgbClr val="0070C0"/>
                </a:solidFill>
                <a:latin typeface="Bahnschrift" panose="020B0502040204020203" pitchFamily="34" charset="0"/>
              </a:rPr>
              <a:t>Per Phase 1 Preliminary Design; Subject to Change</a:t>
            </a:r>
            <a:r>
              <a:rPr lang="en-US" sz="1600" dirty="0">
                <a:solidFill>
                  <a:srgbClr val="0070C0"/>
                </a:solidFill>
                <a:latin typeface="Bahnschrift" panose="020B0502040204020203" pitchFamily="34" charset="0"/>
              </a:rPr>
              <a:t>. </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p:txBody>
      </p:sp>
      <p:pic>
        <p:nvPicPr>
          <p:cNvPr id="13" name="Content Placeholder 12"/>
          <p:cNvPicPr>
            <a:picLocks noGrp="1" noChangeAspect="1"/>
          </p:cNvPicPr>
          <p:nvPr>
            <p:ph sz="half" idx="2"/>
          </p:nvPr>
        </p:nvPicPr>
        <p:blipFill rotWithShape="1">
          <a:blip r:embed="rId2"/>
          <a:srcRect l="10477" r="45956"/>
          <a:stretch/>
        </p:blipFill>
        <p:spPr>
          <a:xfrm>
            <a:off x="5276851" y="611012"/>
            <a:ext cx="6915150" cy="6246988"/>
          </a:xfrm>
          <a:prstGeom prst="rect">
            <a:avLst/>
          </a:prstGeom>
        </p:spPr>
      </p:pic>
      <p:sp>
        <p:nvSpPr>
          <p:cNvPr id="5" name="Slide Number Placeholder 4"/>
          <p:cNvSpPr>
            <a:spLocks noGrp="1"/>
          </p:cNvSpPr>
          <p:nvPr>
            <p:ph type="sldNum" sz="quarter" idx="12"/>
          </p:nvPr>
        </p:nvSpPr>
        <p:spPr>
          <a:xfrm>
            <a:off x="2426617" y="6412911"/>
            <a:ext cx="2743200" cy="365125"/>
          </a:xfrm>
        </p:spPr>
        <p:txBody>
          <a:bodyPr/>
          <a:lstStyle/>
          <a:p>
            <a:fld id="{1ED3B821-7D8B-45EA-8226-463CDB5B1155}" type="slidenum">
              <a:rPr lang="en-US" b="1" smtClean="0">
                <a:solidFill>
                  <a:schemeClr val="tx1"/>
                </a:solidFill>
              </a:rPr>
              <a:t>11</a:t>
            </a:fld>
            <a:endParaRPr lang="en-US" b="1" dirty="0">
              <a:solidFill>
                <a:schemeClr val="tx1"/>
              </a:solidFill>
            </a:endParaRPr>
          </a:p>
        </p:txBody>
      </p:sp>
    </p:spTree>
    <p:extLst>
      <p:ext uri="{BB962C8B-B14F-4D97-AF65-F5344CB8AC3E}">
        <p14:creationId xmlns:p14="http://schemas.microsoft.com/office/powerpoint/2010/main" val="220547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296"/>
            <a:ext cx="12191999" cy="47705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endParaRPr lang="en-US" sz="2500" i="1" dirty="0">
              <a:cs typeface="Times New Roman" panose="02020603050405020304" pitchFamily="18" charset="0"/>
            </a:endParaRPr>
          </a:p>
        </p:txBody>
      </p:sp>
      <p:sp>
        <p:nvSpPr>
          <p:cNvPr id="2" name="Title 1"/>
          <p:cNvSpPr>
            <a:spLocks noGrp="1"/>
          </p:cNvSpPr>
          <p:nvPr>
            <p:ph type="title"/>
          </p:nvPr>
        </p:nvSpPr>
        <p:spPr>
          <a:xfrm>
            <a:off x="1" y="829707"/>
            <a:ext cx="5229224" cy="752475"/>
          </a:xfrm>
        </p:spPr>
        <p:txBody>
          <a:bodyPr>
            <a:normAutofit/>
          </a:bodyPr>
          <a:lstStyle/>
          <a:p>
            <a:pPr algn="ctr">
              <a:lnSpc>
                <a:spcPct val="100000"/>
              </a:lnSpc>
            </a:pPr>
            <a:r>
              <a:rPr lang="en-US" sz="1800" b="1" dirty="0">
                <a:solidFill>
                  <a:schemeClr val="accent1">
                    <a:lumMod val="75000"/>
                  </a:schemeClr>
                </a:solidFill>
                <a:latin typeface="Bahnschrift" panose="020B0502040204020203" pitchFamily="34" charset="0"/>
              </a:rPr>
              <a:t>Exmore</a:t>
            </a:r>
            <a:r>
              <a:rPr lang="en-US" sz="1800" dirty="0">
                <a:solidFill>
                  <a:schemeClr val="accent1">
                    <a:lumMod val="75000"/>
                  </a:schemeClr>
                </a:solidFill>
                <a:latin typeface="Bahnschrift" panose="020B0502040204020203" pitchFamily="34" charset="0"/>
              </a:rPr>
              <a:t> </a:t>
            </a:r>
            <a:r>
              <a:rPr lang="en-US" sz="1800" b="1" dirty="0">
                <a:solidFill>
                  <a:schemeClr val="accent1">
                    <a:lumMod val="75000"/>
                  </a:schemeClr>
                </a:solidFill>
                <a:latin typeface="Bahnschrift" panose="020B0502040204020203" pitchFamily="34" charset="0"/>
              </a:rPr>
              <a:t>Layout Map</a:t>
            </a:r>
            <a:br>
              <a:rPr lang="en-US" sz="1800" b="1" dirty="0">
                <a:solidFill>
                  <a:schemeClr val="accent1">
                    <a:lumMod val="75000"/>
                  </a:schemeClr>
                </a:solidFill>
                <a:latin typeface="Bahnschrift" panose="020B0502040204020203" pitchFamily="34" charset="0"/>
              </a:rPr>
            </a:br>
            <a:r>
              <a:rPr lang="en-US" sz="1800" b="1" dirty="0">
                <a:solidFill>
                  <a:schemeClr val="accent1">
                    <a:lumMod val="75000"/>
                  </a:schemeClr>
                </a:solidFill>
                <a:latin typeface="Bahnschrift" panose="020B0502040204020203" pitchFamily="34" charset="0"/>
              </a:rPr>
              <a:t>with Forcemain &amp; Pump Station </a:t>
            </a:r>
            <a:r>
              <a:rPr lang="en-US" sz="1800" b="1" dirty="0">
                <a:latin typeface="Bahnschrift" panose="020B0502040204020203" pitchFamily="34" charset="0"/>
              </a:rPr>
              <a:t> </a:t>
            </a:r>
          </a:p>
        </p:txBody>
      </p:sp>
      <p:sp>
        <p:nvSpPr>
          <p:cNvPr id="4" name="Content Placeholder 3"/>
          <p:cNvSpPr>
            <a:spLocks noGrp="1"/>
          </p:cNvSpPr>
          <p:nvPr>
            <p:ph sz="half" idx="1"/>
          </p:nvPr>
        </p:nvSpPr>
        <p:spPr>
          <a:xfrm>
            <a:off x="209550" y="1825625"/>
            <a:ext cx="4837718" cy="4351338"/>
          </a:xfrm>
        </p:spPr>
        <p:txBody>
          <a:bodyPr>
            <a:normAutofit/>
          </a:bodyPr>
          <a:lstStyle/>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The proposed plan is to replace an existing pumping station in Exmore. The proposed pump station will transmit sewage with a 12’’ forcemain following the railroad right-of-way. The forcemain will pass near Belle Haven, Painter, Keller, </a:t>
            </a:r>
            <a:r>
              <a:rPr lang="en-US" sz="1800" dirty="0" err="1">
                <a:solidFill>
                  <a:schemeClr val="accent1">
                    <a:lumMod val="75000"/>
                  </a:schemeClr>
                </a:solidFill>
                <a:latin typeface="Bahnschrift" panose="020B0502040204020203" pitchFamily="34" charset="0"/>
              </a:rPr>
              <a:t>Melfa</a:t>
            </a:r>
            <a:r>
              <a:rPr lang="en-US" sz="1800" dirty="0">
                <a:solidFill>
                  <a:schemeClr val="accent1">
                    <a:lumMod val="75000"/>
                  </a:schemeClr>
                </a:solidFill>
                <a:latin typeface="Bahnschrift" panose="020B0502040204020203" pitchFamily="34" charset="0"/>
              </a:rPr>
              <a:t> and Onley. Once entering Onley, the </a:t>
            </a:r>
            <a:r>
              <a:rPr lang="en-US" sz="1800" dirty="0" err="1">
                <a:solidFill>
                  <a:schemeClr val="accent1">
                    <a:lumMod val="75000"/>
                  </a:schemeClr>
                </a:solidFill>
                <a:latin typeface="Bahnschrift" panose="020B0502040204020203" pitchFamily="34" charset="0"/>
              </a:rPr>
              <a:t>forcemain</a:t>
            </a:r>
            <a:r>
              <a:rPr lang="en-US" sz="1800" dirty="0">
                <a:solidFill>
                  <a:schemeClr val="accent1">
                    <a:lumMod val="75000"/>
                  </a:schemeClr>
                </a:solidFill>
                <a:latin typeface="Bahnschrift" panose="020B0502040204020203" pitchFamily="34" charset="0"/>
              </a:rPr>
              <a:t> will be routed to the Onancock WWTP.</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a:p>
            <a:pPr marL="0" lvl="0" indent="0">
              <a:buNone/>
            </a:pPr>
            <a:r>
              <a:rPr lang="en-US" sz="1800" i="1" dirty="0">
                <a:solidFill>
                  <a:srgbClr val="0070C0"/>
                </a:solidFill>
                <a:latin typeface="Bahnschrift" panose="020B0502040204020203" pitchFamily="34" charset="0"/>
              </a:rPr>
              <a:t>Per Phase 1 Preliminary Design; Subject to Change</a:t>
            </a:r>
            <a:r>
              <a:rPr lang="en-US" sz="1800" dirty="0">
                <a:solidFill>
                  <a:srgbClr val="0070C0"/>
                </a:solidFill>
                <a:latin typeface="Bahnschrift" panose="020B0502040204020203" pitchFamily="34" charset="0"/>
              </a:rPr>
              <a:t>. </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p:txBody>
      </p:sp>
      <p:pic>
        <p:nvPicPr>
          <p:cNvPr id="6" name="Content Placeholder 5"/>
          <p:cNvPicPr>
            <a:picLocks noGrp="1" noChangeAspect="1"/>
          </p:cNvPicPr>
          <p:nvPr>
            <p:ph sz="half" idx="2"/>
          </p:nvPr>
        </p:nvPicPr>
        <p:blipFill rotWithShape="1">
          <a:blip r:embed="rId2"/>
          <a:srcRect l="16971" r="39234"/>
          <a:stretch/>
        </p:blipFill>
        <p:spPr>
          <a:xfrm>
            <a:off x="5229225" y="626631"/>
            <a:ext cx="6962775" cy="6231369"/>
          </a:xfrm>
          <a:prstGeom prst="rect">
            <a:avLst/>
          </a:prstGeom>
        </p:spPr>
      </p:pic>
      <p:sp>
        <p:nvSpPr>
          <p:cNvPr id="5" name="Slide Number Placeholder 4"/>
          <p:cNvSpPr>
            <a:spLocks noGrp="1"/>
          </p:cNvSpPr>
          <p:nvPr>
            <p:ph type="sldNum" sz="quarter" idx="12"/>
          </p:nvPr>
        </p:nvSpPr>
        <p:spPr>
          <a:xfrm>
            <a:off x="2304068" y="6403484"/>
            <a:ext cx="2743200" cy="365125"/>
          </a:xfrm>
        </p:spPr>
        <p:txBody>
          <a:bodyPr/>
          <a:lstStyle/>
          <a:p>
            <a:fld id="{1ED3B821-7D8B-45EA-8226-463CDB5B1155}" type="slidenum">
              <a:rPr lang="en-US" b="1" smtClean="0">
                <a:solidFill>
                  <a:schemeClr val="tx1"/>
                </a:solidFill>
              </a:rPr>
              <a:t>12</a:t>
            </a:fld>
            <a:endParaRPr lang="en-US" b="1" dirty="0">
              <a:solidFill>
                <a:schemeClr val="tx1"/>
              </a:solidFill>
            </a:endParaRPr>
          </a:p>
        </p:txBody>
      </p:sp>
    </p:spTree>
    <p:extLst>
      <p:ext uri="{BB962C8B-B14F-4D97-AF65-F5344CB8AC3E}">
        <p14:creationId xmlns:p14="http://schemas.microsoft.com/office/powerpoint/2010/main" val="41046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043"/>
            <a:ext cx="12192000" cy="47705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endParaRPr lang="en-US" sz="2500" i="1" dirty="0">
              <a:cs typeface="Times New Roman" panose="02020603050405020304" pitchFamily="18" charset="0"/>
            </a:endParaRPr>
          </a:p>
        </p:txBody>
      </p:sp>
      <p:sp>
        <p:nvSpPr>
          <p:cNvPr id="2" name="Title 1"/>
          <p:cNvSpPr>
            <a:spLocks noGrp="1"/>
          </p:cNvSpPr>
          <p:nvPr>
            <p:ph type="title"/>
          </p:nvPr>
        </p:nvSpPr>
        <p:spPr>
          <a:xfrm>
            <a:off x="1" y="829707"/>
            <a:ext cx="5362574" cy="752475"/>
          </a:xfrm>
        </p:spPr>
        <p:txBody>
          <a:bodyPr>
            <a:normAutofit/>
          </a:bodyPr>
          <a:lstStyle/>
          <a:p>
            <a:pPr algn="ctr"/>
            <a:r>
              <a:rPr lang="en-US" sz="1800" b="1" dirty="0" err="1">
                <a:solidFill>
                  <a:schemeClr val="accent1">
                    <a:lumMod val="75000"/>
                  </a:schemeClr>
                </a:solidFill>
                <a:latin typeface="Bahnschrift" panose="020B0502040204020203" pitchFamily="34" charset="0"/>
              </a:rPr>
              <a:t>Accomac</a:t>
            </a:r>
            <a:r>
              <a:rPr lang="en-US" sz="1800" dirty="0">
                <a:solidFill>
                  <a:schemeClr val="accent1">
                    <a:lumMod val="75000"/>
                  </a:schemeClr>
                </a:solidFill>
                <a:latin typeface="Bahnschrift" panose="020B0502040204020203" pitchFamily="34" charset="0"/>
              </a:rPr>
              <a:t> </a:t>
            </a:r>
            <a:r>
              <a:rPr lang="en-US" sz="1800" b="1" dirty="0">
                <a:solidFill>
                  <a:schemeClr val="accent1">
                    <a:lumMod val="75000"/>
                  </a:schemeClr>
                </a:solidFill>
                <a:latin typeface="Bahnschrift" panose="020B0502040204020203" pitchFamily="34" charset="0"/>
              </a:rPr>
              <a:t>Layout Map</a:t>
            </a:r>
            <a:br>
              <a:rPr lang="en-US" sz="1800" b="1" dirty="0">
                <a:solidFill>
                  <a:schemeClr val="accent1">
                    <a:lumMod val="75000"/>
                  </a:schemeClr>
                </a:solidFill>
                <a:latin typeface="Bahnschrift" panose="020B0502040204020203" pitchFamily="34" charset="0"/>
              </a:rPr>
            </a:br>
            <a:r>
              <a:rPr lang="en-US" sz="1800" b="1" dirty="0">
                <a:solidFill>
                  <a:schemeClr val="accent1">
                    <a:lumMod val="75000"/>
                  </a:schemeClr>
                </a:solidFill>
                <a:latin typeface="Bahnschrift" panose="020B0502040204020203" pitchFamily="34" charset="0"/>
              </a:rPr>
              <a:t>with Forcemain &amp; Pump Station </a:t>
            </a:r>
            <a:r>
              <a:rPr lang="en-US" sz="1800" b="1" dirty="0">
                <a:latin typeface="Bahnschrift" panose="020B0502040204020203" pitchFamily="34" charset="0"/>
              </a:rPr>
              <a:t> </a:t>
            </a:r>
          </a:p>
        </p:txBody>
      </p:sp>
      <p:sp>
        <p:nvSpPr>
          <p:cNvPr id="4" name="Content Placeholder 3"/>
          <p:cNvSpPr>
            <a:spLocks noGrp="1"/>
          </p:cNvSpPr>
          <p:nvPr>
            <p:ph sz="half" idx="1"/>
          </p:nvPr>
        </p:nvSpPr>
        <p:spPr>
          <a:xfrm>
            <a:off x="209550" y="1825625"/>
            <a:ext cx="5035681" cy="4351338"/>
          </a:xfrm>
        </p:spPr>
        <p:txBody>
          <a:bodyPr>
            <a:normAutofit/>
          </a:bodyPr>
          <a:lstStyle/>
          <a:p>
            <a:pPr algn="just">
              <a:buClr>
                <a:srgbClr val="00B050"/>
              </a:buClr>
              <a:buFont typeface="Wingdings" panose="05000000000000000000" pitchFamily="2" charset="2"/>
              <a:buChar char="Ø"/>
            </a:pPr>
            <a:r>
              <a:rPr lang="en-US" sz="1800" dirty="0">
                <a:solidFill>
                  <a:schemeClr val="accent1">
                    <a:lumMod val="75000"/>
                  </a:schemeClr>
                </a:solidFill>
                <a:latin typeface="Bahnschrift" panose="020B0502040204020203" pitchFamily="34" charset="0"/>
              </a:rPr>
              <a:t>In </a:t>
            </a:r>
            <a:r>
              <a:rPr lang="en-US" sz="1800" dirty="0" err="1">
                <a:solidFill>
                  <a:schemeClr val="accent1">
                    <a:lumMod val="75000"/>
                  </a:schemeClr>
                </a:solidFill>
                <a:latin typeface="Bahnschrift" panose="020B0502040204020203" pitchFamily="34" charset="0"/>
              </a:rPr>
              <a:t>Accomac</a:t>
            </a:r>
            <a:r>
              <a:rPr lang="en-US" sz="1800" dirty="0">
                <a:solidFill>
                  <a:schemeClr val="accent1">
                    <a:lumMod val="75000"/>
                  </a:schemeClr>
                </a:solidFill>
                <a:latin typeface="Bahnschrift" panose="020B0502040204020203" pitchFamily="34" charset="0"/>
              </a:rPr>
              <a:t>, the proposed pump station is planned to be placed near the Accomack County government buildings to replace the existing </a:t>
            </a:r>
            <a:r>
              <a:rPr lang="en-US" sz="1800" dirty="0" err="1">
                <a:solidFill>
                  <a:schemeClr val="accent1">
                    <a:lumMod val="75000"/>
                  </a:schemeClr>
                </a:solidFill>
                <a:latin typeface="Bahnschrift" panose="020B0502040204020203" pitchFamily="34" charset="0"/>
              </a:rPr>
              <a:t>drainfield</a:t>
            </a:r>
            <a:r>
              <a:rPr lang="en-US" sz="1800" dirty="0">
                <a:solidFill>
                  <a:schemeClr val="accent1">
                    <a:lumMod val="75000"/>
                  </a:schemeClr>
                </a:solidFill>
                <a:latin typeface="Bahnschrift" panose="020B0502040204020203" pitchFamily="34" charset="0"/>
              </a:rPr>
              <a:t>. The </a:t>
            </a:r>
            <a:r>
              <a:rPr lang="en-US" sz="1800" dirty="0" err="1">
                <a:solidFill>
                  <a:schemeClr val="accent1">
                    <a:lumMod val="75000"/>
                  </a:schemeClr>
                </a:solidFill>
                <a:latin typeface="Bahnschrift" panose="020B0502040204020203" pitchFamily="34" charset="0"/>
              </a:rPr>
              <a:t>forcemain</a:t>
            </a:r>
            <a:r>
              <a:rPr lang="en-US" sz="1800" dirty="0">
                <a:solidFill>
                  <a:schemeClr val="accent1">
                    <a:lumMod val="75000"/>
                  </a:schemeClr>
                </a:solidFill>
                <a:latin typeface="Bahnschrift" panose="020B0502040204020203" pitchFamily="34" charset="0"/>
              </a:rPr>
              <a:t> will be 6’’ in diameter and will run through </a:t>
            </a:r>
            <a:r>
              <a:rPr lang="en-US" sz="1800" dirty="0" err="1">
                <a:solidFill>
                  <a:schemeClr val="accent1">
                    <a:lumMod val="75000"/>
                  </a:schemeClr>
                </a:solidFill>
                <a:latin typeface="Bahnschrift" panose="020B0502040204020203" pitchFamily="34" charset="0"/>
              </a:rPr>
              <a:t>Tasley</a:t>
            </a:r>
            <a:r>
              <a:rPr lang="en-US" sz="1800" dirty="0">
                <a:solidFill>
                  <a:schemeClr val="accent1">
                    <a:lumMod val="75000"/>
                  </a:schemeClr>
                </a:solidFill>
                <a:latin typeface="Bahnschrift" panose="020B0502040204020203" pitchFamily="34" charset="0"/>
              </a:rPr>
              <a:t> on </a:t>
            </a:r>
            <a:r>
              <a:rPr lang="en-US" sz="1800" dirty="0" err="1">
                <a:solidFill>
                  <a:schemeClr val="accent1">
                    <a:lumMod val="75000"/>
                  </a:schemeClr>
                </a:solidFill>
                <a:latin typeface="Bahnschrift" panose="020B0502040204020203" pitchFamily="34" charset="0"/>
              </a:rPr>
              <a:t>Tasley</a:t>
            </a:r>
            <a:r>
              <a:rPr lang="en-US" sz="1800" dirty="0">
                <a:solidFill>
                  <a:schemeClr val="accent1">
                    <a:lumMod val="75000"/>
                  </a:schemeClr>
                </a:solidFill>
                <a:latin typeface="Bahnschrift" panose="020B0502040204020203" pitchFamily="34" charset="0"/>
              </a:rPr>
              <a:t> Road. The forcemain will be connected  into the 12’’ </a:t>
            </a:r>
            <a:r>
              <a:rPr lang="en-US" sz="1800" dirty="0" err="1">
                <a:solidFill>
                  <a:schemeClr val="accent1">
                    <a:lumMod val="75000"/>
                  </a:schemeClr>
                </a:solidFill>
                <a:latin typeface="Bahnschrift" panose="020B0502040204020203" pitchFamily="34" charset="0"/>
              </a:rPr>
              <a:t>forcemain</a:t>
            </a:r>
            <a:r>
              <a:rPr lang="en-US" sz="1800" dirty="0">
                <a:solidFill>
                  <a:schemeClr val="accent1">
                    <a:lumMod val="75000"/>
                  </a:schemeClr>
                </a:solidFill>
                <a:latin typeface="Bahnschrift" panose="020B0502040204020203" pitchFamily="34" charset="0"/>
              </a:rPr>
              <a:t> from Nassawadox and Exmore and be transported to the Onancock WWTP. </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a:p>
            <a:pPr marL="0" lvl="0" indent="0">
              <a:buNone/>
            </a:pPr>
            <a:r>
              <a:rPr lang="en-US" sz="1800" i="1" dirty="0">
                <a:solidFill>
                  <a:srgbClr val="0070C0"/>
                </a:solidFill>
                <a:latin typeface="Bahnschrift" panose="020B0502040204020203" pitchFamily="34" charset="0"/>
              </a:rPr>
              <a:t>Per Phase 1 Preliminary Design; Subject to Change</a:t>
            </a:r>
            <a:r>
              <a:rPr lang="en-US" sz="1800" dirty="0">
                <a:solidFill>
                  <a:srgbClr val="0070C0"/>
                </a:solidFill>
                <a:latin typeface="Bahnschrift" panose="020B0502040204020203" pitchFamily="34" charset="0"/>
              </a:rPr>
              <a:t>. </a:t>
            </a:r>
          </a:p>
          <a:p>
            <a:pPr algn="just">
              <a:buClr>
                <a:srgbClr val="00B050"/>
              </a:buClr>
              <a:buFont typeface="Wingdings" panose="05000000000000000000" pitchFamily="2" charset="2"/>
              <a:buChar char="Ø"/>
            </a:pPr>
            <a:endParaRPr lang="en-US" sz="1800" dirty="0">
              <a:solidFill>
                <a:schemeClr val="accent1">
                  <a:lumMod val="75000"/>
                </a:schemeClr>
              </a:solidFill>
              <a:latin typeface="Bahnschrift" panose="020B0502040204020203" pitchFamily="34" charset="0"/>
            </a:endParaRPr>
          </a:p>
        </p:txBody>
      </p:sp>
      <p:pic>
        <p:nvPicPr>
          <p:cNvPr id="7" name="Content Placeholder 6"/>
          <p:cNvPicPr>
            <a:picLocks noGrp="1" noChangeAspect="1"/>
          </p:cNvPicPr>
          <p:nvPr>
            <p:ph sz="half" idx="2"/>
          </p:nvPr>
        </p:nvPicPr>
        <p:blipFill rotWithShape="1">
          <a:blip r:embed="rId3"/>
          <a:srcRect l="27390" r="28860"/>
          <a:stretch/>
        </p:blipFill>
        <p:spPr>
          <a:xfrm>
            <a:off x="5362575" y="693337"/>
            <a:ext cx="6829425" cy="6164664"/>
          </a:xfrm>
          <a:prstGeom prst="rect">
            <a:avLst/>
          </a:prstGeom>
        </p:spPr>
      </p:pic>
      <p:sp>
        <p:nvSpPr>
          <p:cNvPr id="5" name="Slide Number Placeholder 4"/>
          <p:cNvSpPr>
            <a:spLocks noGrp="1"/>
          </p:cNvSpPr>
          <p:nvPr>
            <p:ph type="sldNum" sz="quarter" idx="12"/>
          </p:nvPr>
        </p:nvSpPr>
        <p:spPr>
          <a:xfrm>
            <a:off x="2502031" y="6492875"/>
            <a:ext cx="2743200" cy="365125"/>
          </a:xfrm>
        </p:spPr>
        <p:txBody>
          <a:bodyPr/>
          <a:lstStyle/>
          <a:p>
            <a:fld id="{1ED3B821-7D8B-45EA-8226-463CDB5B1155}" type="slidenum">
              <a:rPr lang="en-US" b="1" smtClean="0">
                <a:solidFill>
                  <a:schemeClr val="tx1"/>
                </a:solidFill>
              </a:rPr>
              <a:t>13</a:t>
            </a:fld>
            <a:endParaRPr lang="en-US" b="1" dirty="0">
              <a:solidFill>
                <a:schemeClr val="tx1"/>
              </a:solidFill>
            </a:endParaRPr>
          </a:p>
        </p:txBody>
      </p:sp>
    </p:spTree>
    <p:extLst>
      <p:ext uri="{BB962C8B-B14F-4D97-AF65-F5344CB8AC3E}">
        <p14:creationId xmlns:p14="http://schemas.microsoft.com/office/powerpoint/2010/main" val="386208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4586"/>
            <a:ext cx="12192000" cy="47705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endParaRPr lang="en-US" sz="2500" i="1" dirty="0">
              <a:cs typeface="Times New Roman" panose="02020603050405020304" pitchFamily="18" charset="0"/>
            </a:endParaRPr>
          </a:p>
        </p:txBody>
      </p:sp>
      <p:sp>
        <p:nvSpPr>
          <p:cNvPr id="7" name="TextBox 6"/>
          <p:cNvSpPr txBox="1"/>
          <p:nvPr/>
        </p:nvSpPr>
        <p:spPr>
          <a:xfrm>
            <a:off x="0" y="790498"/>
            <a:ext cx="6286499" cy="400110"/>
          </a:xfrm>
          <a:prstGeom prst="rect">
            <a:avLst/>
          </a:prstGeom>
          <a:noFill/>
        </p:spPr>
        <p:txBody>
          <a:bodyPr wrap="square" rtlCol="0">
            <a:spAutoFit/>
          </a:bodyPr>
          <a:lstStyle/>
          <a:p>
            <a:pPr algn="ctr"/>
            <a:r>
              <a:rPr lang="en-US" sz="2000" b="1" dirty="0">
                <a:solidFill>
                  <a:srgbClr val="0070C0"/>
                </a:solidFill>
                <a:latin typeface="Bahnschrift" panose="020B0502040204020203" pitchFamily="34" charset="0"/>
              </a:rPr>
              <a:t>Summary of the story</a:t>
            </a:r>
          </a:p>
        </p:txBody>
      </p:sp>
      <p:sp>
        <p:nvSpPr>
          <p:cNvPr id="8" name="Rectangle 7"/>
          <p:cNvSpPr/>
          <p:nvPr/>
        </p:nvSpPr>
        <p:spPr>
          <a:xfrm>
            <a:off x="-52915" y="1355668"/>
            <a:ext cx="6206065" cy="6110391"/>
          </a:xfrm>
          <a:prstGeom prst="rect">
            <a:avLst/>
          </a:prstGeom>
        </p:spPr>
        <p:txBody>
          <a:bodyPr wrap="square">
            <a:spAutoFit/>
          </a:bodyPr>
          <a:lstStyle/>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Smaller treatment plants challenged to keep staff, meet permit requirements, reinvest in aging facilities.</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Study of central sewer pipe to connect </a:t>
            </a:r>
            <a:r>
              <a:rPr lang="en-US" dirty="0" err="1">
                <a:solidFill>
                  <a:srgbClr val="0070C0"/>
                </a:solidFill>
                <a:latin typeface="Bahnschrift" panose="020B0502040204020203" pitchFamily="34" charset="0"/>
              </a:rPr>
              <a:t>Nassawadox</a:t>
            </a:r>
            <a:r>
              <a:rPr lang="en-US" dirty="0">
                <a:solidFill>
                  <a:srgbClr val="0070C0"/>
                </a:solidFill>
                <a:latin typeface="Bahnschrift" panose="020B0502040204020203" pitchFamily="34" charset="0"/>
              </a:rPr>
              <a:t>, </a:t>
            </a:r>
            <a:r>
              <a:rPr lang="en-US" dirty="0" err="1">
                <a:solidFill>
                  <a:srgbClr val="0070C0"/>
                </a:solidFill>
                <a:latin typeface="Bahnschrift" panose="020B0502040204020203" pitchFamily="34" charset="0"/>
              </a:rPr>
              <a:t>Accomac</a:t>
            </a:r>
            <a:r>
              <a:rPr lang="en-US" dirty="0">
                <a:solidFill>
                  <a:srgbClr val="0070C0"/>
                </a:solidFill>
                <a:latin typeface="Bahnschrift" panose="020B0502040204020203" pitchFamily="34" charset="0"/>
              </a:rPr>
              <a:t> and Exmore to Onancock </a:t>
            </a:r>
            <a:r>
              <a:rPr lang="en-US" dirty="0" err="1">
                <a:solidFill>
                  <a:srgbClr val="0070C0"/>
                </a:solidFill>
                <a:latin typeface="Bahnschrift" panose="020B0502040204020203" pitchFamily="34" charset="0"/>
              </a:rPr>
              <a:t>WWTP</a:t>
            </a:r>
            <a:r>
              <a:rPr lang="en-US" dirty="0">
                <a:solidFill>
                  <a:srgbClr val="0070C0"/>
                </a:solidFill>
                <a:latin typeface="Bahnschrift" panose="020B0502040204020203" pitchFamily="34" charset="0"/>
              </a:rPr>
              <a:t>.</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Would consolidate treatment for the middle ES and take advantage of capacity at Onancock.</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$24 Million estimate to construct.</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$75,000 per year to operate and maintain.</a:t>
            </a:r>
          </a:p>
          <a:p>
            <a:pPr marL="285750" indent="-285750" algn="just" fontAlgn="base">
              <a:spcBef>
                <a:spcPct val="0"/>
              </a:spcBef>
              <a:spcAft>
                <a:spcPct val="0"/>
              </a:spcAft>
              <a:buClr>
                <a:srgbClr val="00B050"/>
              </a:buClr>
              <a:buFont typeface="Wingdings" panose="05000000000000000000" pitchFamily="2" charset="2"/>
              <a:buChar char="Ø"/>
            </a:pPr>
            <a:r>
              <a:rPr lang="en-US" i="1" dirty="0">
                <a:solidFill>
                  <a:srgbClr val="0070C0"/>
                </a:solidFill>
                <a:latin typeface="Bahnschrift" panose="020B0502040204020203" pitchFamily="34" charset="0"/>
              </a:rPr>
              <a:t>Who would own and operate?</a:t>
            </a:r>
          </a:p>
          <a:p>
            <a:pPr lvl="1" algn="just" fontAlgn="base">
              <a:spcBef>
                <a:spcPct val="0"/>
              </a:spcBef>
              <a:spcAft>
                <a:spcPct val="0"/>
              </a:spcAft>
              <a:buClr>
                <a:srgbClr val="00B050"/>
              </a:buClr>
            </a:pPr>
            <a:r>
              <a:rPr lang="en-US" b="1" dirty="0">
                <a:solidFill>
                  <a:srgbClr val="0070C0"/>
                </a:solidFill>
                <a:latin typeface="Bahnschrift" panose="020B0502040204020203" pitchFamily="34" charset="0"/>
              </a:rPr>
              <a:t>	HRSD could own and operate the Project if the 	Eastern Shore becomes part of the Hampton 	Roads Sanitation District. </a:t>
            </a:r>
            <a:endParaRPr lang="en-US" i="1" dirty="0">
              <a:solidFill>
                <a:srgbClr val="0070C0"/>
              </a:solidFill>
              <a:latin typeface="Bahnschrift" panose="020B0502040204020203" pitchFamily="34" charset="0"/>
            </a:endParaRPr>
          </a:p>
          <a:p>
            <a:pPr marL="285750" indent="-285750" algn="just" fontAlgn="base">
              <a:spcBef>
                <a:spcPct val="0"/>
              </a:spcBef>
              <a:spcAft>
                <a:spcPct val="0"/>
              </a:spcAft>
              <a:buClr>
                <a:srgbClr val="00B050"/>
              </a:buClr>
              <a:buFont typeface="Wingdings" panose="05000000000000000000" pitchFamily="2" charset="2"/>
              <a:buChar char="Ø"/>
            </a:pPr>
            <a:r>
              <a:rPr lang="en-US" i="1" dirty="0">
                <a:solidFill>
                  <a:srgbClr val="0070C0"/>
                </a:solidFill>
                <a:latin typeface="Bahnschrift" panose="020B0502040204020203" pitchFamily="34" charset="0"/>
              </a:rPr>
              <a:t>Who would fund construction?</a:t>
            </a:r>
          </a:p>
          <a:p>
            <a:pPr lvl="1" algn="just" fontAlgn="base">
              <a:spcBef>
                <a:spcPct val="0"/>
              </a:spcBef>
              <a:spcAft>
                <a:spcPct val="0"/>
              </a:spcAft>
              <a:buClr>
                <a:srgbClr val="00B050"/>
              </a:buClr>
            </a:pPr>
            <a:r>
              <a:rPr lang="en-US" b="1" dirty="0">
                <a:solidFill>
                  <a:srgbClr val="0070C0"/>
                </a:solidFill>
                <a:latin typeface="Bahnschrift" panose="020B0502040204020203" pitchFamily="34" charset="0"/>
              </a:rPr>
              <a:t>	HRSD could fund the construction of the Project if 	the Eastern Shore becomes part of the Hampton 	Roads Sanitation District . </a:t>
            </a:r>
          </a:p>
          <a:p>
            <a:pPr lvl="1" algn="just" fontAlgn="base">
              <a:spcBef>
                <a:spcPct val="0"/>
              </a:spcBef>
              <a:spcAft>
                <a:spcPct val="0"/>
              </a:spcAft>
              <a:buClr>
                <a:srgbClr val="00B050"/>
              </a:buClr>
            </a:pPr>
            <a:endParaRPr lang="en-US" b="1" i="1" dirty="0">
              <a:solidFill>
                <a:srgbClr val="0070C0"/>
              </a:solidFill>
              <a:latin typeface="Bahnschrift" panose="020B0502040204020203" pitchFamily="34" charset="0"/>
            </a:endParaRPr>
          </a:p>
          <a:p>
            <a:pPr lvl="1" algn="just" fontAlgn="base">
              <a:spcBef>
                <a:spcPct val="0"/>
              </a:spcBef>
              <a:spcAft>
                <a:spcPct val="0"/>
              </a:spcAft>
              <a:buClr>
                <a:srgbClr val="00B050"/>
              </a:buClr>
            </a:pPr>
            <a:endParaRPr lang="en-US" b="1" i="1" dirty="0">
              <a:solidFill>
                <a:srgbClr val="0070C0"/>
              </a:solidFill>
              <a:latin typeface="Bahnschrift" panose="020B0502040204020203" pitchFamily="34" charset="0"/>
            </a:endParaRPr>
          </a:p>
          <a:p>
            <a:pPr lvl="0">
              <a:lnSpc>
                <a:spcPct val="90000"/>
              </a:lnSpc>
              <a:spcBef>
                <a:spcPts val="1000"/>
              </a:spcBef>
            </a:pPr>
            <a:r>
              <a:rPr lang="en-US" i="1" dirty="0">
                <a:solidFill>
                  <a:srgbClr val="0070C0"/>
                </a:solidFill>
                <a:latin typeface="Bahnschrift" panose="020B0502040204020203" pitchFamily="34" charset="0"/>
              </a:rPr>
              <a:t>	</a:t>
            </a:r>
            <a:r>
              <a:rPr lang="en-US" sz="1600" i="1" dirty="0">
                <a:solidFill>
                  <a:srgbClr val="0070C0"/>
                </a:solidFill>
                <a:latin typeface="Bahnschrift" panose="020B0502040204020203" pitchFamily="34" charset="0"/>
              </a:rPr>
              <a:t>Per Phase 1 Preliminary Design; Subject to Change</a:t>
            </a:r>
            <a:r>
              <a:rPr lang="en-US" sz="1600" dirty="0">
                <a:solidFill>
                  <a:srgbClr val="0070C0"/>
                </a:solidFill>
                <a:latin typeface="Bahnschrift" panose="020B0502040204020203" pitchFamily="34" charset="0"/>
              </a:rPr>
              <a:t>. </a:t>
            </a:r>
          </a:p>
          <a:p>
            <a:pPr lvl="0">
              <a:lnSpc>
                <a:spcPct val="90000"/>
              </a:lnSpc>
              <a:spcBef>
                <a:spcPts val="1000"/>
              </a:spcBef>
            </a:pPr>
            <a:r>
              <a:rPr lang="en-US" dirty="0">
                <a:solidFill>
                  <a:srgbClr val="0070C0"/>
                </a:solidFill>
                <a:latin typeface="Bahnschrift" panose="020B0502040204020203" pitchFamily="34" charset="0"/>
              </a:rPr>
              <a:t> </a:t>
            </a:r>
          </a:p>
          <a:p>
            <a:pPr lvl="1" algn="just" fontAlgn="base">
              <a:spcBef>
                <a:spcPct val="0"/>
              </a:spcBef>
              <a:spcAft>
                <a:spcPct val="0"/>
              </a:spcAft>
              <a:buClr>
                <a:srgbClr val="00B050"/>
              </a:buClr>
            </a:pPr>
            <a:endParaRPr lang="en-US" b="1" i="1" dirty="0">
              <a:solidFill>
                <a:srgbClr val="0070C0"/>
              </a:solidFill>
              <a:latin typeface="Bahnschrift" panose="020B0502040204020203" pitchFamily="34" charset="0"/>
            </a:endParaRPr>
          </a:p>
        </p:txBody>
      </p:sp>
      <p:pic>
        <p:nvPicPr>
          <p:cNvPr id="5" name="Picture 4"/>
          <p:cNvPicPr>
            <a:picLocks noChangeAspect="1"/>
          </p:cNvPicPr>
          <p:nvPr/>
        </p:nvPicPr>
        <p:blipFill>
          <a:blip r:embed="rId2"/>
          <a:stretch>
            <a:fillRect/>
          </a:stretch>
        </p:blipFill>
        <p:spPr>
          <a:xfrm>
            <a:off x="6286500" y="599471"/>
            <a:ext cx="5905501" cy="6258529"/>
          </a:xfrm>
          <a:prstGeom prst="rect">
            <a:avLst/>
          </a:prstGeom>
        </p:spPr>
      </p:pic>
      <p:sp>
        <p:nvSpPr>
          <p:cNvPr id="16" name="5-Point Star 15"/>
          <p:cNvSpPr/>
          <p:nvPr/>
        </p:nvSpPr>
        <p:spPr>
          <a:xfrm>
            <a:off x="7301442" y="5362338"/>
            <a:ext cx="600075" cy="5237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774" y="6081476"/>
            <a:ext cx="5667376" cy="369332"/>
          </a:xfrm>
          <a:prstGeom prst="rect">
            <a:avLst/>
          </a:prstGeom>
        </p:spPr>
        <p:txBody>
          <a:bodyPr wrap="square">
            <a:spAutoFit/>
          </a:bodyPr>
          <a:lstStyle/>
          <a:p>
            <a:pPr algn="ctr">
              <a:buClr>
                <a:srgbClr val="00B050"/>
              </a:buClr>
            </a:pPr>
            <a:r>
              <a:rPr lang="en-US" dirty="0">
                <a:solidFill>
                  <a:schemeClr val="accent1">
                    <a:lumMod val="75000"/>
                  </a:schemeClr>
                </a:solidFill>
                <a:latin typeface="Bahnschrift" panose="020B0502040204020203" pitchFamily="34" charset="0"/>
              </a:rPr>
              <a:t>Pipeline along the Shore and how many it will serve </a:t>
            </a:r>
          </a:p>
        </p:txBody>
      </p:sp>
      <p:sp>
        <p:nvSpPr>
          <p:cNvPr id="24" name="5-Point Star 23"/>
          <p:cNvSpPr/>
          <p:nvPr/>
        </p:nvSpPr>
        <p:spPr>
          <a:xfrm>
            <a:off x="179130" y="6126447"/>
            <a:ext cx="409575" cy="3714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3359870" y="6492875"/>
            <a:ext cx="2743200" cy="365125"/>
          </a:xfrm>
        </p:spPr>
        <p:txBody>
          <a:bodyPr/>
          <a:lstStyle/>
          <a:p>
            <a:fld id="{1ED3B821-7D8B-45EA-8226-463CDB5B1155}" type="slidenum">
              <a:rPr lang="en-US" b="1" smtClean="0">
                <a:solidFill>
                  <a:schemeClr val="tx1"/>
                </a:solidFill>
              </a:rPr>
              <a:t>14</a:t>
            </a:fld>
            <a:endParaRPr lang="en-US" b="1" dirty="0">
              <a:solidFill>
                <a:schemeClr val="tx1"/>
              </a:solidFill>
            </a:endParaRPr>
          </a:p>
        </p:txBody>
      </p:sp>
    </p:spTree>
    <p:extLst>
      <p:ext uri="{BB962C8B-B14F-4D97-AF65-F5344CB8AC3E}">
        <p14:creationId xmlns:p14="http://schemas.microsoft.com/office/powerpoint/2010/main" val="3050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506"/>
            <a:ext cx="12192000" cy="47705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dirty="0">
                <a:solidFill>
                  <a:srgbClr val="0070C0"/>
                </a:solidFill>
                <a:cs typeface="Times New Roman" panose="02020603050405020304" pitchFamily="18" charset="0"/>
              </a:rPr>
              <a:t>Phase 1</a:t>
            </a:r>
            <a:endParaRPr lang="en-US" sz="2500" dirty="0"/>
          </a:p>
        </p:txBody>
      </p:sp>
      <p:sp>
        <p:nvSpPr>
          <p:cNvPr id="2" name="Rectangle 1"/>
          <p:cNvSpPr/>
          <p:nvPr/>
        </p:nvSpPr>
        <p:spPr>
          <a:xfrm>
            <a:off x="465992" y="1263002"/>
            <a:ext cx="10972799" cy="5114221"/>
          </a:xfrm>
          <a:prstGeom prst="rect">
            <a:avLst/>
          </a:prstGeom>
        </p:spPr>
        <p:txBody>
          <a:bodyPr wrap="square">
            <a:spAutoFit/>
          </a:bodyPr>
          <a:lstStyle/>
          <a:p>
            <a:pPr marL="342900" indent="-342900" algn="just"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Becoming part of the territory is the first step.  Nothing changes until the petition to amend the District that comprises HRSD is acted upon by the 2</a:t>
            </a:r>
            <a:r>
              <a:rPr lang="en-US" sz="2000" baseline="30000" dirty="0">
                <a:solidFill>
                  <a:srgbClr val="0070C0"/>
                </a:solidFill>
                <a:latin typeface="Bahnschrift" panose="020B0502040204020203" pitchFamily="34" charset="0"/>
              </a:rPr>
              <a:t>nd</a:t>
            </a:r>
            <a:r>
              <a:rPr lang="en-US" sz="2000" dirty="0">
                <a:solidFill>
                  <a:srgbClr val="0070C0"/>
                </a:solidFill>
                <a:latin typeface="Bahnschrift" panose="020B0502040204020203" pitchFamily="34" charset="0"/>
              </a:rPr>
              <a:t> Circuit Court of the Commonwealth.</a:t>
            </a:r>
          </a:p>
          <a:p>
            <a:pPr marL="342900" indent="-342900" algn="just"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Today, local sewer services continue to be owned and operated by local municipal government or private entities such as the Riverside plant at </a:t>
            </a:r>
            <a:r>
              <a:rPr lang="en-US" sz="2000" dirty="0" err="1">
                <a:solidFill>
                  <a:srgbClr val="0070C0"/>
                </a:solidFill>
                <a:latin typeface="Bahnschrift" panose="020B0502040204020203" pitchFamily="34" charset="0"/>
              </a:rPr>
              <a:t>Nassawadox</a:t>
            </a:r>
            <a:r>
              <a:rPr lang="en-US" sz="2000" dirty="0">
                <a:solidFill>
                  <a:srgbClr val="0070C0"/>
                </a:solidFill>
                <a:latin typeface="Bahnschrift" panose="020B0502040204020203" pitchFamily="34" charset="0"/>
              </a:rPr>
              <a:t>.</a:t>
            </a:r>
          </a:p>
          <a:p>
            <a:pPr marL="342900" indent="-342900" algn="just"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If the 2</a:t>
            </a:r>
            <a:r>
              <a:rPr lang="en-US" sz="2000" baseline="30000" dirty="0">
                <a:solidFill>
                  <a:srgbClr val="0070C0"/>
                </a:solidFill>
                <a:latin typeface="Bahnschrift" panose="020B0502040204020203" pitchFamily="34" charset="0"/>
              </a:rPr>
              <a:t>nd</a:t>
            </a:r>
            <a:r>
              <a:rPr lang="en-US" sz="2000" dirty="0">
                <a:solidFill>
                  <a:srgbClr val="0070C0"/>
                </a:solidFill>
                <a:latin typeface="Bahnschrift" panose="020B0502040204020203" pitchFamily="34" charset="0"/>
              </a:rPr>
              <a:t> Circuit rules favorably and amends the enabled District of HRSD, local governments then have options available:  a joint operating agreement may be signed by each locality to contract HRSD to a) convey and treat the wastewater from their system, and b)  operate the collection system for the municipal customers.</a:t>
            </a:r>
          </a:p>
          <a:p>
            <a:pPr marL="342900" indent="-342900" algn="just"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Individual operating agreements establish transfer of assets and execute right of way transfers.</a:t>
            </a:r>
          </a:p>
          <a:p>
            <a:pPr marL="342900" indent="-342900" algn="just"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Historically all added territories have transferred their sewer assets to HRSD and HRSD is now fully responsible for collection, conveyance and treatment of sanitary sewer in these communities.</a:t>
            </a:r>
          </a:p>
          <a:p>
            <a:pPr marL="342900" indent="-342900" algn="just"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Regardless, local governing body retains full control of land use decisions.</a:t>
            </a:r>
          </a:p>
          <a:p>
            <a:pPr lvl="0">
              <a:lnSpc>
                <a:spcPct val="90000"/>
              </a:lnSpc>
              <a:spcBef>
                <a:spcPts val="1000"/>
              </a:spcBef>
            </a:pPr>
            <a:r>
              <a:rPr lang="en-US" sz="2000" dirty="0">
                <a:solidFill>
                  <a:srgbClr val="0070C0"/>
                </a:solidFill>
                <a:latin typeface="Bahnschrift" panose="020B0502040204020203" pitchFamily="34" charset="0"/>
              </a:rPr>
              <a:t> </a:t>
            </a:r>
          </a:p>
        </p:txBody>
      </p:sp>
      <p:sp>
        <p:nvSpPr>
          <p:cNvPr id="4" name="TextBox 3"/>
          <p:cNvSpPr txBox="1"/>
          <p:nvPr/>
        </p:nvSpPr>
        <p:spPr>
          <a:xfrm>
            <a:off x="2830079" y="739804"/>
            <a:ext cx="6667501" cy="400110"/>
          </a:xfrm>
          <a:prstGeom prst="rect">
            <a:avLst/>
          </a:prstGeom>
          <a:noFill/>
        </p:spPr>
        <p:txBody>
          <a:bodyPr wrap="square" rtlCol="0">
            <a:spAutoFit/>
          </a:bodyPr>
          <a:lstStyle/>
          <a:p>
            <a:pPr algn="ctr"/>
            <a:r>
              <a:rPr lang="en-US" sz="2000" b="1" dirty="0">
                <a:solidFill>
                  <a:schemeClr val="accent1">
                    <a:lumMod val="75000"/>
                  </a:schemeClr>
                </a:solidFill>
                <a:latin typeface="Bahnschrift" panose="020B0502040204020203" pitchFamily="34" charset="0"/>
              </a:rPr>
              <a:t>HRSD – How it Works </a:t>
            </a:r>
          </a:p>
        </p:txBody>
      </p:sp>
      <p:sp>
        <p:nvSpPr>
          <p:cNvPr id="5" name="Slide Number Placeholder 4"/>
          <p:cNvSpPr>
            <a:spLocks noGrp="1"/>
          </p:cNvSpPr>
          <p:nvPr>
            <p:ph type="sldNum" sz="quarter" idx="12"/>
          </p:nvPr>
        </p:nvSpPr>
        <p:spPr>
          <a:xfrm>
            <a:off x="3604967" y="6398607"/>
            <a:ext cx="2743200" cy="365125"/>
          </a:xfrm>
        </p:spPr>
        <p:txBody>
          <a:bodyPr/>
          <a:lstStyle/>
          <a:p>
            <a:fld id="{1ED3B821-7D8B-45EA-8226-463CDB5B1155}" type="slidenum">
              <a:rPr lang="en-US" b="1" smtClean="0">
                <a:solidFill>
                  <a:schemeClr val="tx1"/>
                </a:solidFill>
              </a:rPr>
              <a:t>15</a:t>
            </a:fld>
            <a:endParaRPr lang="en-US" b="1" dirty="0">
              <a:solidFill>
                <a:schemeClr val="tx1"/>
              </a:solidFill>
            </a:endParaRPr>
          </a:p>
        </p:txBody>
      </p:sp>
    </p:spTree>
    <p:extLst>
      <p:ext uri="{BB962C8B-B14F-4D97-AF65-F5344CB8AC3E}">
        <p14:creationId xmlns:p14="http://schemas.microsoft.com/office/powerpoint/2010/main" val="192571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720725"/>
          </a:xfrm>
        </p:spPr>
        <p:txBody>
          <a:bodyPr>
            <a:normAutofit fontScale="90000"/>
          </a:bodyPr>
          <a:lstStyle/>
          <a:p>
            <a:pPr algn="ctr"/>
            <a:r>
              <a:rPr lang="en-US" sz="3100" b="1" dirty="0">
                <a:solidFill>
                  <a:srgbClr val="0070C0"/>
                </a:solidFill>
                <a:latin typeface="Bahnschrift Condensed" panose="020B0502040204020203" pitchFamily="34" charset="0"/>
              </a:rPr>
              <a:t>										</a:t>
            </a:r>
            <a:br>
              <a:rPr lang="en-US" sz="2800" i="1" dirty="0"/>
            </a:br>
            <a:r>
              <a:rPr lang="en-US" sz="2800" i="1" dirty="0">
                <a:solidFill>
                  <a:srgbClr val="0070C0"/>
                </a:solidFill>
                <a:latin typeface="+mn-lt"/>
              </a:rPr>
              <a:t>Eastern Shore Sanitary Sewer Transmission Force Main Project - </a:t>
            </a:r>
            <a:r>
              <a:rPr lang="en-US" sz="2800" i="1" dirty="0">
                <a:solidFill>
                  <a:srgbClr val="0070C0"/>
                </a:solidFill>
                <a:latin typeface="+mn-lt"/>
                <a:cs typeface="Times New Roman" panose="02020603050405020304" pitchFamily="18" charset="0"/>
              </a:rPr>
              <a:t>Phase 1</a:t>
            </a:r>
            <a:br>
              <a:rPr lang="en-US" sz="2800" i="1" dirty="0">
                <a:solidFill>
                  <a:prstClr val="black"/>
                </a:solidFill>
                <a:latin typeface="+mn-lt"/>
                <a:cs typeface="Times New Roman" panose="02020603050405020304" pitchFamily="18" charset="0"/>
              </a:rPr>
            </a:br>
            <a:endParaRPr lang="en-US" sz="2800" i="1" dirty="0">
              <a:latin typeface="+mn-lt"/>
              <a:cs typeface="Times New Roman" panose="02020603050405020304" pitchFamily="18" charset="0"/>
            </a:endParaRPr>
          </a:p>
        </p:txBody>
      </p:sp>
      <p:sp>
        <p:nvSpPr>
          <p:cNvPr id="6" name="Content Placeholder 2"/>
          <p:cNvSpPr>
            <a:spLocks noGrp="1"/>
          </p:cNvSpPr>
          <p:nvPr>
            <p:ph idx="1"/>
          </p:nvPr>
        </p:nvSpPr>
        <p:spPr>
          <a:xfrm>
            <a:off x="1183340" y="1586753"/>
            <a:ext cx="10009267" cy="4831976"/>
          </a:xfrm>
        </p:spPr>
        <p:txBody>
          <a:bodyPr>
            <a:normAutofit lnSpcReduction="10000"/>
          </a:bodyPr>
          <a:lstStyle/>
          <a:p>
            <a:pPr>
              <a:buClr>
                <a:srgbClr val="00B050"/>
              </a:buClr>
              <a:buFont typeface="Wingdings" panose="05000000000000000000" pitchFamily="2" charset="2"/>
              <a:buChar char="Ø"/>
            </a:pPr>
            <a:r>
              <a:rPr lang="en-US" sz="1800" b="1" dirty="0">
                <a:solidFill>
                  <a:schemeClr val="accent1">
                    <a:lumMod val="75000"/>
                  </a:schemeClr>
                </a:solidFill>
              </a:rPr>
              <a:t>Winter 2018 – Spring 2019</a:t>
            </a:r>
            <a:r>
              <a:rPr lang="en-US" sz="1800" dirty="0">
                <a:solidFill>
                  <a:schemeClr val="accent1">
                    <a:lumMod val="75000"/>
                  </a:schemeClr>
                </a:solidFill>
              </a:rPr>
              <a:t>: </a:t>
            </a:r>
            <a:r>
              <a:rPr lang="en-US" sz="1800" dirty="0" err="1">
                <a:solidFill>
                  <a:schemeClr val="accent1">
                    <a:lumMod val="75000"/>
                  </a:schemeClr>
                </a:solidFill>
              </a:rPr>
              <a:t>HDR</a:t>
            </a:r>
            <a:r>
              <a:rPr lang="en-US" sz="1800" dirty="0">
                <a:solidFill>
                  <a:schemeClr val="accent1">
                    <a:lumMod val="75000"/>
                  </a:schemeClr>
                </a:solidFill>
              </a:rPr>
              <a:t> evaluation of the Force Main Transmission Line</a:t>
            </a:r>
          </a:p>
          <a:p>
            <a:pPr>
              <a:buClr>
                <a:srgbClr val="00B050"/>
              </a:buClr>
              <a:buFont typeface="Wingdings" panose="05000000000000000000" pitchFamily="2" charset="2"/>
              <a:buChar char="Ø"/>
            </a:pPr>
            <a:r>
              <a:rPr lang="en-US" sz="1800" b="1" dirty="0">
                <a:solidFill>
                  <a:schemeClr val="accent1">
                    <a:lumMod val="75000"/>
                  </a:schemeClr>
                </a:solidFill>
              </a:rPr>
              <a:t>April 2019</a:t>
            </a:r>
            <a:r>
              <a:rPr lang="en-US" sz="1800" dirty="0">
                <a:solidFill>
                  <a:schemeClr val="accent1">
                    <a:lumMod val="75000"/>
                  </a:schemeClr>
                </a:solidFill>
              </a:rPr>
              <a:t>:  </a:t>
            </a:r>
            <a:r>
              <a:rPr lang="en-US" sz="1800" dirty="0" err="1">
                <a:solidFill>
                  <a:schemeClr val="accent1">
                    <a:lumMod val="75000"/>
                  </a:schemeClr>
                </a:solidFill>
              </a:rPr>
              <a:t>HDR</a:t>
            </a:r>
            <a:r>
              <a:rPr lang="en-US" sz="1800" dirty="0">
                <a:solidFill>
                  <a:schemeClr val="accent1">
                    <a:lumMod val="75000"/>
                  </a:schemeClr>
                </a:solidFill>
              </a:rPr>
              <a:t>/HRSD Summary of the Evaluation Report to the Eastern Shore Force Sewer Transmission Committee</a:t>
            </a:r>
          </a:p>
          <a:p>
            <a:pPr>
              <a:buClr>
                <a:srgbClr val="00B050"/>
              </a:buClr>
              <a:buFont typeface="Wingdings" panose="05000000000000000000" pitchFamily="2" charset="2"/>
              <a:buChar char="Ø"/>
            </a:pPr>
            <a:r>
              <a:rPr lang="en-US" sz="1800" b="1" dirty="0">
                <a:solidFill>
                  <a:schemeClr val="accent1">
                    <a:lumMod val="75000"/>
                  </a:schemeClr>
                </a:solidFill>
              </a:rPr>
              <a:t>June 17, 2019</a:t>
            </a:r>
            <a:r>
              <a:rPr lang="en-US" sz="1800" dirty="0">
                <a:solidFill>
                  <a:schemeClr val="accent1">
                    <a:lumMod val="75000"/>
                  </a:schemeClr>
                </a:solidFill>
              </a:rPr>
              <a:t>:  Planning and preparation for the public information sessions conducted</a:t>
            </a:r>
          </a:p>
          <a:p>
            <a:pPr>
              <a:buClr>
                <a:srgbClr val="00B050"/>
              </a:buClr>
              <a:buFont typeface="Wingdings" panose="05000000000000000000" pitchFamily="2" charset="2"/>
              <a:buChar char="Ø"/>
            </a:pPr>
            <a:r>
              <a:rPr lang="en-US" sz="1800" b="1" dirty="0">
                <a:solidFill>
                  <a:schemeClr val="accent1">
                    <a:lumMod val="75000"/>
                  </a:schemeClr>
                </a:solidFill>
              </a:rPr>
              <a:t>August 14-15, 2019</a:t>
            </a:r>
            <a:r>
              <a:rPr lang="en-US" sz="1800" dirty="0">
                <a:solidFill>
                  <a:schemeClr val="accent1">
                    <a:lumMod val="75000"/>
                  </a:schemeClr>
                </a:solidFill>
              </a:rPr>
              <a:t>: Public Information Sessions conducted in Accomack and Northampton Counties</a:t>
            </a:r>
          </a:p>
          <a:p>
            <a:pPr>
              <a:buClr>
                <a:srgbClr val="00B050"/>
              </a:buClr>
              <a:buFont typeface="Wingdings" panose="05000000000000000000" pitchFamily="2" charset="2"/>
              <a:buChar char="Ø"/>
            </a:pPr>
            <a:r>
              <a:rPr lang="en-US" sz="1800" b="1" dirty="0">
                <a:solidFill>
                  <a:schemeClr val="accent1">
                    <a:lumMod val="75000"/>
                  </a:schemeClr>
                </a:solidFill>
              </a:rPr>
              <a:t>October 24, 2019: </a:t>
            </a:r>
            <a:r>
              <a:rPr lang="en-US" sz="1800" dirty="0">
                <a:solidFill>
                  <a:schemeClr val="accent1">
                    <a:lumMod val="75000"/>
                  </a:schemeClr>
                </a:solidFill>
              </a:rPr>
              <a:t>Town Council and Accomack/Northampton County Supervisors combined meeting </a:t>
            </a:r>
          </a:p>
          <a:p>
            <a:pPr>
              <a:buClr>
                <a:srgbClr val="00B050"/>
              </a:buClr>
              <a:buFont typeface="Wingdings" panose="05000000000000000000" pitchFamily="2" charset="2"/>
              <a:buChar char="Ø"/>
            </a:pPr>
            <a:r>
              <a:rPr lang="en-US" sz="1800" b="1" dirty="0">
                <a:solidFill>
                  <a:schemeClr val="accent1">
                    <a:lumMod val="75000"/>
                  </a:schemeClr>
                </a:solidFill>
              </a:rPr>
              <a:t>November 2019 – December 2019: </a:t>
            </a:r>
            <a:r>
              <a:rPr lang="en-US" sz="1800" dirty="0">
                <a:solidFill>
                  <a:schemeClr val="accent1">
                    <a:lumMod val="75000"/>
                  </a:schemeClr>
                </a:solidFill>
              </a:rPr>
              <a:t>Further study by towns &amp; counties for evaluating diligence  </a:t>
            </a:r>
          </a:p>
          <a:p>
            <a:pPr>
              <a:buClr>
                <a:srgbClr val="00B050"/>
              </a:buClr>
              <a:buFont typeface="Wingdings" panose="05000000000000000000" pitchFamily="2" charset="2"/>
              <a:buChar char="Ø"/>
            </a:pPr>
            <a:r>
              <a:rPr lang="en-US" sz="1800" b="1" dirty="0">
                <a:solidFill>
                  <a:schemeClr val="accent1">
                    <a:lumMod val="75000"/>
                  </a:schemeClr>
                </a:solidFill>
              </a:rPr>
              <a:t>January 2020 - June 2020</a:t>
            </a:r>
            <a:r>
              <a:rPr lang="en-US" sz="1800" dirty="0">
                <a:solidFill>
                  <a:schemeClr val="accent1">
                    <a:lumMod val="75000"/>
                  </a:schemeClr>
                </a:solidFill>
              </a:rPr>
              <a:t>: Petition of the 2</a:t>
            </a:r>
            <a:r>
              <a:rPr lang="en-US" sz="1800" baseline="30000" dirty="0">
                <a:solidFill>
                  <a:schemeClr val="accent1">
                    <a:lumMod val="75000"/>
                  </a:schemeClr>
                </a:solidFill>
              </a:rPr>
              <a:t>nd</a:t>
            </a:r>
            <a:r>
              <a:rPr lang="en-US" sz="1800" dirty="0">
                <a:solidFill>
                  <a:schemeClr val="accent1">
                    <a:lumMod val="75000"/>
                  </a:schemeClr>
                </a:solidFill>
              </a:rPr>
              <a:t> Circuit Court by Accomack and Northampton Counties to amend HRSD Enabling Act </a:t>
            </a:r>
          </a:p>
          <a:p>
            <a:pPr>
              <a:buClr>
                <a:srgbClr val="00B050"/>
              </a:buClr>
              <a:buFont typeface="Wingdings" panose="05000000000000000000" pitchFamily="2" charset="2"/>
              <a:buChar char="Ø"/>
            </a:pPr>
            <a:r>
              <a:rPr lang="en-US" sz="1800" b="1" dirty="0">
                <a:solidFill>
                  <a:schemeClr val="accent1">
                    <a:lumMod val="75000"/>
                  </a:schemeClr>
                </a:solidFill>
              </a:rPr>
              <a:t>November 2019 - April 2020</a:t>
            </a:r>
            <a:r>
              <a:rPr lang="en-US" sz="1800" dirty="0">
                <a:solidFill>
                  <a:schemeClr val="accent1">
                    <a:lumMod val="75000"/>
                  </a:schemeClr>
                </a:solidFill>
              </a:rPr>
              <a:t>:  Plan of Finance Prioritization with Project Sources</a:t>
            </a:r>
          </a:p>
          <a:p>
            <a:pPr>
              <a:buClr>
                <a:srgbClr val="00B050"/>
              </a:buClr>
              <a:buFont typeface="Wingdings" panose="05000000000000000000" pitchFamily="2" charset="2"/>
              <a:buChar char="Ø"/>
            </a:pPr>
            <a:r>
              <a:rPr lang="en-US" sz="1800" b="1" dirty="0">
                <a:solidFill>
                  <a:schemeClr val="accent1">
                    <a:lumMod val="75000"/>
                  </a:schemeClr>
                </a:solidFill>
              </a:rPr>
              <a:t>January 2020 - June 2020</a:t>
            </a:r>
            <a:r>
              <a:rPr lang="en-US" sz="1800" dirty="0">
                <a:solidFill>
                  <a:schemeClr val="accent1">
                    <a:lumMod val="75000"/>
                  </a:schemeClr>
                </a:solidFill>
              </a:rPr>
              <a:t>:  Joint Operating Agreement Negotiation and Execution </a:t>
            </a:r>
          </a:p>
          <a:p>
            <a:pPr>
              <a:buClr>
                <a:srgbClr val="00B050"/>
              </a:buClr>
              <a:buFont typeface="Wingdings" panose="05000000000000000000" pitchFamily="2" charset="2"/>
              <a:buChar char="Ø"/>
            </a:pPr>
            <a:r>
              <a:rPr lang="en-US" sz="1800" b="1" dirty="0">
                <a:solidFill>
                  <a:schemeClr val="accent1">
                    <a:lumMod val="75000"/>
                  </a:schemeClr>
                </a:solidFill>
              </a:rPr>
              <a:t>May 2020 - December 2020</a:t>
            </a:r>
            <a:r>
              <a:rPr lang="en-US" sz="1800" dirty="0">
                <a:solidFill>
                  <a:schemeClr val="accent1">
                    <a:lumMod val="75000"/>
                  </a:schemeClr>
                </a:solidFill>
              </a:rPr>
              <a:t>:  Project Sources Contracted</a:t>
            </a:r>
          </a:p>
          <a:p>
            <a:pPr>
              <a:buClr>
                <a:srgbClr val="00B050"/>
              </a:buClr>
              <a:buFont typeface="Wingdings" panose="05000000000000000000" pitchFamily="2" charset="2"/>
              <a:buChar char="Ø"/>
            </a:pPr>
            <a:r>
              <a:rPr lang="en-US" sz="1800" b="1" dirty="0">
                <a:solidFill>
                  <a:schemeClr val="accent1">
                    <a:lumMod val="75000"/>
                  </a:schemeClr>
                </a:solidFill>
              </a:rPr>
              <a:t>January 2021 - April 2021</a:t>
            </a:r>
            <a:r>
              <a:rPr lang="en-US" sz="1800" dirty="0">
                <a:solidFill>
                  <a:schemeClr val="accent1">
                    <a:lumMod val="75000"/>
                  </a:schemeClr>
                </a:solidFill>
              </a:rPr>
              <a:t>: Transmission Line Procurement (Request For Proposal)</a:t>
            </a:r>
          </a:p>
          <a:p>
            <a:pPr>
              <a:buClr>
                <a:srgbClr val="00B050"/>
              </a:buClr>
              <a:buFont typeface="Wingdings" panose="05000000000000000000" pitchFamily="2" charset="2"/>
              <a:buChar char="Ø"/>
            </a:pPr>
            <a:r>
              <a:rPr lang="en-US" sz="1800" b="1" dirty="0">
                <a:solidFill>
                  <a:schemeClr val="accent1">
                    <a:lumMod val="75000"/>
                  </a:schemeClr>
                </a:solidFill>
              </a:rPr>
              <a:t>April 2021 - April 2023</a:t>
            </a:r>
            <a:r>
              <a:rPr lang="en-US" sz="1800" dirty="0">
                <a:solidFill>
                  <a:schemeClr val="accent1">
                    <a:lumMod val="75000"/>
                  </a:schemeClr>
                </a:solidFill>
              </a:rPr>
              <a:t>: Transmission Line Construction</a:t>
            </a:r>
          </a:p>
          <a:p>
            <a:endParaRPr lang="en-US" sz="1800" dirty="0"/>
          </a:p>
          <a:p>
            <a:endParaRPr lang="en-US" sz="1800" dirty="0"/>
          </a:p>
          <a:p>
            <a:endParaRPr lang="en-US" sz="1800" dirty="0"/>
          </a:p>
          <a:p>
            <a:endParaRPr lang="en-US" sz="1800" dirty="0"/>
          </a:p>
          <a:p>
            <a:endParaRPr lang="en-US" sz="1800"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
        <p:nvSpPr>
          <p:cNvPr id="7" name="Rectangle 6"/>
          <p:cNvSpPr/>
          <p:nvPr/>
        </p:nvSpPr>
        <p:spPr>
          <a:xfrm>
            <a:off x="4013389" y="1094485"/>
            <a:ext cx="3586163" cy="400110"/>
          </a:xfrm>
          <a:prstGeom prst="rect">
            <a:avLst/>
          </a:prstGeom>
        </p:spPr>
        <p:txBody>
          <a:bodyPr wrap="square">
            <a:spAutoFit/>
          </a:bodyPr>
          <a:lstStyle/>
          <a:p>
            <a:pPr algn="ctr"/>
            <a:r>
              <a:rPr lang="en-US" sz="2000" dirty="0">
                <a:solidFill>
                  <a:srgbClr val="0070C0"/>
                </a:solidFill>
                <a:latin typeface="Bahnschrift" panose="020B0502040204020203" pitchFamily="34" charset="0"/>
                <a:ea typeface="Calibri" panose="020F0502020204030204" pitchFamily="34" charset="0"/>
                <a:cs typeface="Times New Roman" panose="02020603050405020304" pitchFamily="18" charset="0"/>
              </a:rPr>
              <a:t>Project Milestones</a:t>
            </a:r>
            <a:endParaRPr lang="en-US" sz="2000" dirty="0">
              <a:solidFill>
                <a:prstClr val="black"/>
              </a:solidFill>
              <a:latin typeface="Bahnschrift" panose="020B0502040204020203" pitchFamily="34" charset="0"/>
            </a:endParaRPr>
          </a:p>
        </p:txBody>
      </p:sp>
      <p:sp>
        <p:nvSpPr>
          <p:cNvPr id="3" name="Slide Number Placeholder 2"/>
          <p:cNvSpPr>
            <a:spLocks noGrp="1"/>
          </p:cNvSpPr>
          <p:nvPr>
            <p:ph type="sldNum" sz="quarter" idx="12"/>
          </p:nvPr>
        </p:nvSpPr>
        <p:spPr>
          <a:xfrm>
            <a:off x="4234796" y="6384634"/>
            <a:ext cx="2057400" cy="365125"/>
          </a:xfrm>
        </p:spPr>
        <p:txBody>
          <a:bodyPr/>
          <a:lstStyle/>
          <a:p>
            <a:fld id="{1ED3B821-7D8B-45EA-8226-463CDB5B1155}" type="slidenum">
              <a:rPr lang="en-US" b="1" smtClean="0">
                <a:solidFill>
                  <a:prstClr val="black"/>
                </a:solidFill>
              </a:rPr>
              <a:pPr/>
              <a:t>16</a:t>
            </a:fld>
            <a:endParaRPr lang="en-US" b="1" dirty="0">
              <a:solidFill>
                <a:prstClr val="black"/>
              </a:solidFill>
            </a:endParaRPr>
          </a:p>
        </p:txBody>
      </p:sp>
    </p:spTree>
    <p:extLst>
      <p:ext uri="{BB962C8B-B14F-4D97-AF65-F5344CB8AC3E}">
        <p14:creationId xmlns:p14="http://schemas.microsoft.com/office/powerpoint/2010/main" val="410316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516"/>
            <a:ext cx="5289324" cy="6849484"/>
          </a:xfrm>
          <a:prstGeom prst="rect">
            <a:avLst/>
          </a:prstGeom>
        </p:spPr>
      </p:pic>
      <p:sp>
        <p:nvSpPr>
          <p:cNvPr id="3" name="Rectangle 2"/>
          <p:cNvSpPr/>
          <p:nvPr/>
        </p:nvSpPr>
        <p:spPr>
          <a:xfrm>
            <a:off x="5358581" y="784741"/>
            <a:ext cx="6833419" cy="5693866"/>
          </a:xfrm>
          <a:prstGeom prst="rect">
            <a:avLst/>
          </a:prstGeom>
        </p:spPr>
        <p:txBody>
          <a:bodyPr wrap="square">
            <a:spAutoFit/>
          </a:bodyPr>
          <a:lstStyle/>
          <a:p>
            <a:pPr algn="just" fontAlgn="base">
              <a:spcBef>
                <a:spcPct val="0"/>
              </a:spcBef>
              <a:spcAft>
                <a:spcPct val="0"/>
              </a:spcAft>
            </a:pPr>
            <a:r>
              <a:rPr lang="en-US" sz="1400" dirty="0">
                <a:solidFill>
                  <a:srgbClr val="0070C0"/>
                </a:solidFill>
                <a:latin typeface="Bahnschrift" panose="020B0502040204020203" pitchFamily="34" charset="0"/>
              </a:rPr>
              <a:t>A single treatment rate is established for an entire service area:</a:t>
            </a:r>
          </a:p>
          <a:p>
            <a:pPr algn="just" fontAlgn="base">
              <a:spcBef>
                <a:spcPct val="0"/>
              </a:spcBef>
              <a:spcAft>
                <a:spcPct val="0"/>
              </a:spcAft>
            </a:pPr>
            <a:endParaRPr lang="en-US" sz="1400" dirty="0">
              <a:solidFill>
                <a:srgbClr val="0070C0"/>
              </a:solidFill>
              <a:latin typeface="Bahnschrift" panose="020B0502040204020203" pitchFamily="34" charset="0"/>
            </a:endParaRPr>
          </a:p>
          <a:p>
            <a:pPr marL="285750" indent="-285750" algn="just" fontAlgn="base">
              <a:spcBef>
                <a:spcPct val="0"/>
              </a:spcBef>
              <a:spcAft>
                <a:spcPct val="0"/>
              </a:spcAft>
              <a:buClr>
                <a:srgbClr val="00B050"/>
              </a:buClr>
              <a:buFont typeface="Wingdings" panose="05000000000000000000" pitchFamily="2" charset="2"/>
              <a:buChar char="Ø"/>
            </a:pPr>
            <a:r>
              <a:rPr lang="en-US" sz="1400" dirty="0">
                <a:solidFill>
                  <a:srgbClr val="0070C0"/>
                </a:solidFill>
                <a:latin typeface="Bahnschrift" panose="020B0502040204020203" pitchFamily="34" charset="0"/>
              </a:rPr>
              <a:t>Total cost to convey and treat divided by total expected amount of water consumed in the region </a:t>
            </a:r>
            <a:r>
              <a:rPr lang="en-US" sz="1400" b="1" dirty="0">
                <a:solidFill>
                  <a:srgbClr val="0070C0"/>
                </a:solidFill>
                <a:latin typeface="Bahnschrift" panose="020B0502040204020203" pitchFamily="34" charset="0"/>
              </a:rPr>
              <a:t>– FY 2023 $10.15/1,000 gallons. This is an estimate only; see your respective Town Manager for debt recovery fees that may apply. We have yet to decide how debt is to be apportioned, in particular Onancock’s plant debt of $4.5M. A cursory allocation of this debt among all project participants based on day one flow comes out to an additional $3.33 to be added per 1,000 gallons of.  </a:t>
            </a:r>
          </a:p>
          <a:p>
            <a:pPr marL="285750" indent="-285750" algn="just" fontAlgn="base">
              <a:spcBef>
                <a:spcPct val="0"/>
              </a:spcBef>
              <a:spcAft>
                <a:spcPct val="0"/>
              </a:spcAft>
              <a:buClr>
                <a:srgbClr val="00B050"/>
              </a:buClr>
              <a:buFont typeface="Wingdings" panose="05000000000000000000" pitchFamily="2" charset="2"/>
              <a:buChar char="Ø"/>
            </a:pPr>
            <a:endParaRPr lang="en-US" sz="1400" b="1" dirty="0">
              <a:solidFill>
                <a:srgbClr val="0070C0"/>
              </a:solidFill>
              <a:latin typeface="Bahnschrift" panose="020B0502040204020203" pitchFamily="34" charset="0"/>
            </a:endParaRPr>
          </a:p>
          <a:p>
            <a:pPr algn="just" fontAlgn="base">
              <a:spcBef>
                <a:spcPct val="0"/>
              </a:spcBef>
              <a:spcAft>
                <a:spcPct val="0"/>
              </a:spcAft>
            </a:pPr>
            <a:r>
              <a:rPr lang="en-US" sz="1400" dirty="0">
                <a:solidFill>
                  <a:srgbClr val="0070C0"/>
                </a:solidFill>
                <a:latin typeface="Bahnschrift" panose="020B0502040204020203" pitchFamily="34" charset="0"/>
              </a:rPr>
              <a:t>A collection system maintenance rate for HRSD owned collection systems is established as the average charged by localities with collection systems within service area. Population weighted average – </a:t>
            </a:r>
            <a:r>
              <a:rPr lang="en-US" sz="1400" b="1" dirty="0">
                <a:solidFill>
                  <a:srgbClr val="0070C0"/>
                </a:solidFill>
                <a:latin typeface="Bahnschrift" panose="020B0502040204020203" pitchFamily="34" charset="0"/>
              </a:rPr>
              <a:t>FY 2023 $5.78/1,000 gallons. This is an estimate only; see your respective Town Manager for debt recovery fees that may apply. </a:t>
            </a:r>
          </a:p>
          <a:p>
            <a:pPr algn="just" fontAlgn="base">
              <a:spcBef>
                <a:spcPct val="0"/>
              </a:spcBef>
              <a:spcAft>
                <a:spcPct val="0"/>
              </a:spcAft>
            </a:pPr>
            <a:endParaRPr lang="en-US" sz="1400" b="1" dirty="0">
              <a:solidFill>
                <a:srgbClr val="0070C0"/>
              </a:solidFill>
              <a:latin typeface="Bahnschrift" panose="020B0502040204020203" pitchFamily="34" charset="0"/>
            </a:endParaRPr>
          </a:p>
          <a:p>
            <a:pPr marL="285750" indent="-285750" algn="just" fontAlgn="base">
              <a:spcBef>
                <a:spcPct val="0"/>
              </a:spcBef>
              <a:spcAft>
                <a:spcPct val="0"/>
              </a:spcAft>
              <a:buClr>
                <a:srgbClr val="00B050"/>
              </a:buClr>
              <a:buFont typeface="Wingdings" panose="05000000000000000000" pitchFamily="2" charset="2"/>
              <a:buChar char="Ø"/>
            </a:pPr>
            <a:r>
              <a:rPr lang="en-US" sz="1400" b="1" dirty="0">
                <a:solidFill>
                  <a:srgbClr val="0070C0"/>
                </a:solidFill>
                <a:latin typeface="Bahnschrift" panose="020B0502040204020203" pitchFamily="34" charset="0"/>
              </a:rPr>
              <a:t>Total FY 2023 Rate $15.93/1,000 gallons. This is an estimate only; see your respective Town Manager for fees that may apply. </a:t>
            </a:r>
          </a:p>
          <a:p>
            <a:pPr marL="285750" indent="-285750" algn="just" fontAlgn="base">
              <a:spcBef>
                <a:spcPct val="0"/>
              </a:spcBef>
              <a:spcAft>
                <a:spcPct val="0"/>
              </a:spcAft>
              <a:buClr>
                <a:srgbClr val="00B050"/>
              </a:buClr>
              <a:buFont typeface="Wingdings" panose="05000000000000000000" pitchFamily="2" charset="2"/>
              <a:buChar char="Ø"/>
            </a:pPr>
            <a:endParaRPr lang="en-US" sz="1400" b="1" dirty="0">
              <a:solidFill>
                <a:srgbClr val="0070C0"/>
              </a:solidFill>
              <a:latin typeface="Bahnschrift" panose="020B0502040204020203" pitchFamily="34" charset="0"/>
            </a:endParaRPr>
          </a:p>
          <a:p>
            <a:pPr>
              <a:buClr>
                <a:srgbClr val="00B050"/>
              </a:buClr>
            </a:pPr>
            <a:r>
              <a:rPr lang="en-US" sz="1400" b="1" dirty="0">
                <a:solidFill>
                  <a:srgbClr val="0070C0"/>
                </a:solidFill>
                <a:latin typeface="Bahnschrift" panose="020B0502040204020203" pitchFamily="34" charset="0"/>
              </a:rPr>
              <a:t>For specific questions regarding your town, contact:</a:t>
            </a:r>
          </a:p>
          <a:p>
            <a:pPr marL="285750" indent="-285750">
              <a:buClr>
                <a:srgbClr val="00B050"/>
              </a:buClr>
              <a:buFont typeface="Wingdings" panose="05000000000000000000" pitchFamily="2" charset="2"/>
              <a:buChar char="Ø"/>
            </a:pPr>
            <a:r>
              <a:rPr lang="en-US" sz="1400" dirty="0">
                <a:solidFill>
                  <a:srgbClr val="0070C0"/>
                </a:solidFill>
                <a:latin typeface="Bahnschrift" panose="020B0502040204020203" pitchFamily="34" charset="0"/>
              </a:rPr>
              <a:t>Town of Onancock (William H. Kerbin, Jr. ,Town Manager (757) 787-3363)</a:t>
            </a:r>
          </a:p>
          <a:p>
            <a:pPr marL="285750" indent="-285750">
              <a:buClr>
                <a:srgbClr val="00B050"/>
              </a:buClr>
              <a:buFont typeface="Wingdings" panose="05000000000000000000" pitchFamily="2" charset="2"/>
              <a:buChar char="Ø"/>
            </a:pPr>
            <a:r>
              <a:rPr lang="en-US" sz="1400" dirty="0">
                <a:solidFill>
                  <a:srgbClr val="0070C0"/>
                </a:solidFill>
                <a:latin typeface="Bahnschrift" panose="020B0502040204020203" pitchFamily="34" charset="0"/>
              </a:rPr>
              <a:t>Accomack County and all other Accomack County Towns (Stewart Hall, Deputy County Administrator (757) 787-5700) </a:t>
            </a:r>
          </a:p>
          <a:p>
            <a:pPr marL="285750" indent="-285750">
              <a:buClr>
                <a:srgbClr val="00B050"/>
              </a:buClr>
              <a:buFont typeface="Wingdings" panose="05000000000000000000" pitchFamily="2" charset="2"/>
              <a:buChar char="Ø"/>
            </a:pPr>
            <a:r>
              <a:rPr lang="en-US" sz="1400" dirty="0">
                <a:solidFill>
                  <a:srgbClr val="0070C0"/>
                </a:solidFill>
                <a:latin typeface="Bahnschrift" panose="020B0502040204020203" pitchFamily="34" charset="0"/>
              </a:rPr>
              <a:t>Town of Exmore (Robert G. Duer, Town Manager (757) 442-3114, ext. 13)</a:t>
            </a:r>
          </a:p>
          <a:p>
            <a:pPr marL="285750" indent="-285750">
              <a:buClr>
                <a:srgbClr val="00B050"/>
              </a:buClr>
              <a:buFont typeface="Wingdings" panose="05000000000000000000" pitchFamily="2" charset="2"/>
              <a:buChar char="Ø"/>
            </a:pPr>
            <a:r>
              <a:rPr lang="en-US" sz="1400" dirty="0">
                <a:solidFill>
                  <a:srgbClr val="0070C0"/>
                </a:solidFill>
                <a:latin typeface="Bahnschrift" panose="020B0502040204020203" pitchFamily="34" charset="0"/>
              </a:rPr>
              <a:t>Northampton County and all other Northampton County Towns (Charles </a:t>
            </a:r>
            <a:r>
              <a:rPr lang="en-US" sz="1400" dirty="0" err="1">
                <a:solidFill>
                  <a:srgbClr val="0070C0"/>
                </a:solidFill>
                <a:latin typeface="Bahnschrift" panose="020B0502040204020203" pitchFamily="34" charset="0"/>
              </a:rPr>
              <a:t>Kolakowski</a:t>
            </a:r>
            <a:r>
              <a:rPr lang="en-US" sz="1400" dirty="0">
                <a:solidFill>
                  <a:srgbClr val="0070C0"/>
                </a:solidFill>
                <a:latin typeface="Bahnschrift" panose="020B0502040204020203" pitchFamily="34" charset="0"/>
              </a:rPr>
              <a:t> , County Administrator (757) 678-0440, x515)</a:t>
            </a:r>
          </a:p>
        </p:txBody>
      </p:sp>
      <p:sp>
        <p:nvSpPr>
          <p:cNvPr id="4" name="Rectangle 3"/>
          <p:cNvSpPr/>
          <p:nvPr/>
        </p:nvSpPr>
        <p:spPr>
          <a:xfrm>
            <a:off x="5289323" y="138410"/>
            <a:ext cx="6902677" cy="646331"/>
          </a:xfrm>
          <a:prstGeom prst="rect">
            <a:avLst/>
          </a:prstGeom>
        </p:spPr>
        <p:txBody>
          <a:bodyPr wrap="square">
            <a:spAutoFit/>
          </a:bodyPr>
          <a:lstStyle/>
          <a:p>
            <a:r>
              <a:rPr lang="en-US" i="1" dirty="0">
                <a:solidFill>
                  <a:srgbClr val="0070C0"/>
                </a:solidFill>
              </a:rPr>
              <a:t>Eastern Shore Sanitary Sewer Transmission Force Main Project - </a:t>
            </a:r>
            <a:r>
              <a:rPr lang="en-US" i="1" dirty="0">
                <a:solidFill>
                  <a:srgbClr val="0070C0"/>
                </a:solidFill>
                <a:cs typeface="Times New Roman" panose="02020603050405020304" pitchFamily="18" charset="0"/>
              </a:rPr>
              <a:t>Phase 1</a:t>
            </a:r>
            <a:br>
              <a:rPr lang="en-US" sz="1050" i="1" dirty="0">
                <a:solidFill>
                  <a:prstClr val="black"/>
                </a:solidFill>
                <a:cs typeface="Times New Roman" panose="02020603050405020304" pitchFamily="18" charset="0"/>
              </a:rPr>
            </a:br>
            <a:endParaRPr lang="en-US" i="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300313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0725"/>
          </a:xfrm>
        </p:spPr>
        <p:txBody>
          <a:bodyPr>
            <a:normAutofit fontScale="90000"/>
          </a:bodyPr>
          <a:lstStyle/>
          <a:p>
            <a:pPr algn="ctr"/>
            <a:r>
              <a:rPr lang="en-US" sz="3100" b="1" dirty="0">
                <a:solidFill>
                  <a:srgbClr val="0070C0"/>
                </a:solidFill>
                <a:latin typeface="Bahnschrift Condensed" panose="020B0502040204020203" pitchFamily="34" charset="0"/>
              </a:rPr>
              <a:t>										</a:t>
            </a:r>
            <a:br>
              <a:rPr lang="en-US" sz="2800" i="1" dirty="0"/>
            </a:br>
            <a:r>
              <a:rPr lang="en-US" sz="2800" i="1" dirty="0">
                <a:solidFill>
                  <a:srgbClr val="0070C0"/>
                </a:solidFill>
                <a:latin typeface="+mn-lt"/>
              </a:rPr>
              <a:t>Eastern Shore Sanitary Sewer Transmission Force Main Project - </a:t>
            </a:r>
            <a:r>
              <a:rPr lang="en-US" sz="2800" i="1" dirty="0">
                <a:solidFill>
                  <a:srgbClr val="0070C0"/>
                </a:solidFill>
                <a:latin typeface="+mn-lt"/>
                <a:cs typeface="Times New Roman" panose="02020603050405020304" pitchFamily="18" charset="0"/>
              </a:rPr>
              <a:t>Phase 1</a:t>
            </a:r>
            <a:br>
              <a:rPr lang="en-US" sz="2800" i="1" dirty="0">
                <a:solidFill>
                  <a:prstClr val="black"/>
                </a:solidFill>
                <a:latin typeface="+mn-lt"/>
                <a:cs typeface="Times New Roman" panose="02020603050405020304" pitchFamily="18" charset="0"/>
              </a:rPr>
            </a:br>
            <a:endParaRPr lang="en-US" sz="2800" i="1" dirty="0">
              <a:latin typeface="+mn-lt"/>
              <a:cs typeface="Times New Roman" panose="02020603050405020304" pitchFamily="18" charset="0"/>
            </a:endParaRPr>
          </a:p>
        </p:txBody>
      </p:sp>
      <p:sp>
        <p:nvSpPr>
          <p:cNvPr id="3" name="Content Placeholder 2"/>
          <p:cNvSpPr>
            <a:spLocks noGrp="1"/>
          </p:cNvSpPr>
          <p:nvPr>
            <p:ph idx="1"/>
          </p:nvPr>
        </p:nvSpPr>
        <p:spPr>
          <a:xfrm>
            <a:off x="582705" y="875367"/>
            <a:ext cx="10457330" cy="5408892"/>
          </a:xfrm>
        </p:spPr>
        <p:txBody>
          <a:bodyPr/>
          <a:lstStyle/>
          <a:p>
            <a:pPr marL="0" lvl="0" indent="0">
              <a:buNone/>
            </a:pPr>
            <a:r>
              <a:rPr lang="en-US" sz="2400" b="1" dirty="0">
                <a:solidFill>
                  <a:srgbClr val="0070C0"/>
                </a:solidFill>
              </a:rPr>
              <a:t>Example:</a:t>
            </a:r>
          </a:p>
          <a:p>
            <a:pPr marL="0" lvl="0" indent="0">
              <a:buNone/>
            </a:pPr>
            <a:endParaRPr lang="en-US" sz="2000" b="1" dirty="0">
              <a:solidFill>
                <a:srgbClr val="0070C0"/>
              </a:solidFill>
            </a:endParaRPr>
          </a:p>
          <a:p>
            <a:pPr marL="0" lvl="0" indent="0">
              <a:buNone/>
            </a:pPr>
            <a:r>
              <a:rPr lang="en-US" sz="2000" b="1" dirty="0">
                <a:solidFill>
                  <a:srgbClr val="0070C0"/>
                </a:solidFill>
              </a:rPr>
              <a:t>Petition of the Circuit Court of Virginia:	IN THE CIRCUIT COURT FOR THE COUNTY OF SURRY</a:t>
            </a:r>
            <a:endParaRPr lang="en-US" sz="2000" dirty="0">
              <a:solidFill>
                <a:srgbClr val="0070C0"/>
              </a:solidFill>
            </a:endParaRPr>
          </a:p>
          <a:p>
            <a:pPr lvl="0" algn="just"/>
            <a:r>
              <a:rPr lang="en-US" sz="1800" dirty="0">
                <a:solidFill>
                  <a:srgbClr val="0070C0"/>
                </a:solidFill>
              </a:rPr>
              <a:t>IN THE MATTER OF THE PETITION OF THE HAMPTON ROADS SANITATION DISTRICT COMMISSION, A POLITICAL SUBDIVISION OF THE  COMMONWEALTH OF VIRGINIA, TO ADD THE ENTIRE GEOGRAPHICAL BOUNDARY OF THE COUNTY OF SURRY, VIRGINIA TO SAID DISTRICT PURSUANT TO § 21-291.2 OF THE 1950 CODE OF VIRGINIA, AS AMENDED, INCORPORATING BY REFERENCE CHAPTER 66 OF THE 1960 ACTS OF ASSEMBLY, AS AMENDED.	</a:t>
            </a:r>
          </a:p>
          <a:p>
            <a:pPr lvl="0" algn="just"/>
            <a:endParaRPr lang="en-US" sz="1800" dirty="0">
              <a:solidFill>
                <a:srgbClr val="0070C0"/>
              </a:solidFill>
            </a:endParaRPr>
          </a:p>
          <a:p>
            <a:pPr marL="0" lvl="0" indent="0">
              <a:buNone/>
            </a:pPr>
            <a:r>
              <a:rPr lang="en-US" sz="2000" b="1" dirty="0">
                <a:solidFill>
                  <a:srgbClr val="0070C0"/>
                </a:solidFill>
              </a:rPr>
              <a:t>Petition</a:t>
            </a:r>
            <a:endParaRPr lang="en-US" sz="2000" dirty="0">
              <a:solidFill>
                <a:srgbClr val="0070C0"/>
              </a:solidFill>
            </a:endParaRPr>
          </a:p>
          <a:p>
            <a:pPr lvl="0"/>
            <a:r>
              <a:rPr lang="en-US" sz="1800" dirty="0">
                <a:solidFill>
                  <a:srgbClr val="0070C0"/>
                </a:solidFill>
              </a:rPr>
              <a:t>COMES NOW the Petitioner, the Hampton Roads Sanitation District (“</a:t>
            </a:r>
            <a:r>
              <a:rPr lang="en-US" sz="1800" dirty="0" err="1">
                <a:solidFill>
                  <a:srgbClr val="0070C0"/>
                </a:solidFill>
              </a:rPr>
              <a:t>HRSD</a:t>
            </a:r>
            <a:r>
              <a:rPr lang="en-US" sz="1800" dirty="0">
                <a:solidFill>
                  <a:srgbClr val="0070C0"/>
                </a:solidFill>
              </a:rPr>
              <a:t>” or the “District”), through its duly appointed Commission (the “Commission”), by counsel, who represents to the Court as follows:</a:t>
            </a:r>
          </a:p>
          <a:p>
            <a:pPr lvl="0"/>
            <a:r>
              <a:rPr lang="en-US" sz="1800" dirty="0">
                <a:solidFill>
                  <a:srgbClr val="0070C0"/>
                </a:solidFill>
              </a:rPr>
              <a:t>This Petition is filed pursuant to Chapter 66, § 48, of the 1960 Acts of Assembly as incorporated by reference in § 21-291.2 of the 1950 Code of Virginia, as amended;  </a:t>
            </a:r>
          </a:p>
          <a:p>
            <a:pPr lvl="0" algn="just"/>
            <a:endParaRPr lang="en-US" dirty="0"/>
          </a:p>
        </p:txBody>
      </p:sp>
      <p:sp>
        <p:nvSpPr>
          <p:cNvPr id="4" name="Slide Number Placeholder 3"/>
          <p:cNvSpPr>
            <a:spLocks noGrp="1"/>
          </p:cNvSpPr>
          <p:nvPr>
            <p:ph type="sldNum" sz="quarter" idx="12"/>
          </p:nvPr>
        </p:nvSpPr>
        <p:spPr>
          <a:xfrm>
            <a:off x="3359870" y="6365777"/>
            <a:ext cx="2743200" cy="365125"/>
          </a:xfrm>
        </p:spPr>
        <p:txBody>
          <a:bodyPr/>
          <a:lstStyle/>
          <a:p>
            <a:fld id="{1ED3B821-7D8B-45EA-8226-463CDB5B1155}" type="slidenum">
              <a:rPr lang="en-US" b="1" smtClean="0">
                <a:solidFill>
                  <a:schemeClr val="tx1"/>
                </a:solidFill>
              </a:rPr>
              <a:t>18</a:t>
            </a:fld>
            <a:endParaRPr lang="en-US" b="1" dirty="0">
              <a:solidFill>
                <a:schemeClr val="tx1"/>
              </a:solidFill>
            </a:endParaRPr>
          </a:p>
        </p:txBody>
      </p:sp>
    </p:spTree>
    <p:extLst>
      <p:ext uri="{BB962C8B-B14F-4D97-AF65-F5344CB8AC3E}">
        <p14:creationId xmlns:p14="http://schemas.microsoft.com/office/powerpoint/2010/main" val="79853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0725"/>
          </a:xfrm>
        </p:spPr>
        <p:txBody>
          <a:bodyPr>
            <a:normAutofit fontScale="90000"/>
          </a:bodyPr>
          <a:lstStyle/>
          <a:p>
            <a:pPr algn="ctr"/>
            <a:r>
              <a:rPr lang="en-US" sz="3100" b="1" dirty="0">
                <a:solidFill>
                  <a:srgbClr val="0070C0"/>
                </a:solidFill>
                <a:latin typeface="Bahnschrift Condensed" panose="020B0502040204020203" pitchFamily="34" charset="0"/>
              </a:rPr>
              <a:t>										</a:t>
            </a:r>
            <a:br>
              <a:rPr lang="en-US" sz="2800" i="1" dirty="0"/>
            </a:br>
            <a:r>
              <a:rPr lang="en-US" sz="2800" i="1" dirty="0">
                <a:solidFill>
                  <a:srgbClr val="0070C0"/>
                </a:solidFill>
                <a:latin typeface="+mn-lt"/>
              </a:rPr>
              <a:t>Eastern Shore Sanitary Sewer Transmission Force Main Project - </a:t>
            </a:r>
            <a:r>
              <a:rPr lang="en-US" sz="2800" i="1" dirty="0">
                <a:solidFill>
                  <a:srgbClr val="0070C0"/>
                </a:solidFill>
                <a:latin typeface="+mn-lt"/>
                <a:cs typeface="Times New Roman" panose="02020603050405020304" pitchFamily="18" charset="0"/>
              </a:rPr>
              <a:t>Phase 1</a:t>
            </a:r>
            <a:br>
              <a:rPr lang="en-US" sz="1400" i="1"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46848" y="624354"/>
            <a:ext cx="10717306" cy="6152964"/>
          </a:xfrm>
        </p:spPr>
        <p:txBody>
          <a:bodyPr>
            <a:normAutofit fontScale="77500" lnSpcReduction="20000"/>
          </a:bodyPr>
          <a:lstStyle/>
          <a:p>
            <a:pPr marL="0" indent="0">
              <a:buNone/>
            </a:pPr>
            <a:endParaRPr lang="en-US" sz="2000" b="1" dirty="0">
              <a:solidFill>
                <a:srgbClr val="0070C0"/>
              </a:solidFill>
            </a:endParaRPr>
          </a:p>
          <a:p>
            <a:pPr marL="0" indent="0">
              <a:buNone/>
            </a:pPr>
            <a:r>
              <a:rPr lang="en-US" sz="2200" b="1" dirty="0">
                <a:solidFill>
                  <a:srgbClr val="0070C0"/>
                </a:solidFill>
              </a:rPr>
              <a:t>Excerpt from existing </a:t>
            </a:r>
            <a:r>
              <a:rPr lang="en-US" sz="2200" b="1" dirty="0" err="1">
                <a:solidFill>
                  <a:srgbClr val="0070C0"/>
                </a:solidFill>
              </a:rPr>
              <a:t>HRSD</a:t>
            </a:r>
            <a:r>
              <a:rPr lang="en-US" sz="2200" b="1" dirty="0">
                <a:solidFill>
                  <a:srgbClr val="0070C0"/>
                </a:solidFill>
              </a:rPr>
              <a:t> Service Operating Agreement:</a:t>
            </a:r>
          </a:p>
          <a:p>
            <a:pPr lvl="0"/>
            <a:r>
              <a:rPr lang="en-US" sz="2200" dirty="0">
                <a:solidFill>
                  <a:srgbClr val="0070C0"/>
                </a:solidFill>
              </a:rPr>
              <a:t>Any easements or other properties wherein water utility facilities are currently located shall be available without additional compensation for continued use by the COUNTY for the operation and maintenance of the COUNTY’S water utility facilities. If any easements or other properties have been previously conveyed to the County for combined water and sewer utility purposes and no water facilities have been constructed as of the date of recordation of the deed of conveyance to </a:t>
            </a:r>
            <a:r>
              <a:rPr lang="en-US" sz="2200" dirty="0" err="1">
                <a:solidFill>
                  <a:srgbClr val="0070C0"/>
                </a:solidFill>
              </a:rPr>
              <a:t>HRSD</a:t>
            </a:r>
            <a:r>
              <a:rPr lang="en-US" sz="2200" dirty="0">
                <a:solidFill>
                  <a:srgbClr val="0070C0"/>
                </a:solidFill>
              </a:rPr>
              <a:t>, then such easements or properties shall be available without additional compensation for use by the COUNTY for water utility facilities only with the written approval of </a:t>
            </a:r>
            <a:r>
              <a:rPr lang="en-US" sz="2200" dirty="0" err="1">
                <a:solidFill>
                  <a:srgbClr val="0070C0"/>
                </a:solidFill>
              </a:rPr>
              <a:t>HRSD</a:t>
            </a:r>
            <a:r>
              <a:rPr lang="en-US" sz="2200" dirty="0">
                <a:solidFill>
                  <a:srgbClr val="0070C0"/>
                </a:solidFill>
              </a:rPr>
              <a:t> provided that </a:t>
            </a:r>
            <a:r>
              <a:rPr lang="en-US" sz="2200" dirty="0" err="1">
                <a:solidFill>
                  <a:srgbClr val="0070C0"/>
                </a:solidFill>
              </a:rPr>
              <a:t>HRSD</a:t>
            </a:r>
            <a:r>
              <a:rPr lang="en-US" sz="2200" dirty="0">
                <a:solidFill>
                  <a:srgbClr val="0070C0"/>
                </a:solidFill>
              </a:rPr>
              <a:t> shall not unreasonably withhold approval if </a:t>
            </a:r>
            <a:r>
              <a:rPr lang="en-US" sz="2200" dirty="0" err="1">
                <a:solidFill>
                  <a:srgbClr val="0070C0"/>
                </a:solidFill>
              </a:rPr>
              <a:t>HRSD’s</a:t>
            </a:r>
            <a:r>
              <a:rPr lang="en-US" sz="2200" dirty="0">
                <a:solidFill>
                  <a:srgbClr val="0070C0"/>
                </a:solidFill>
              </a:rPr>
              <a:t> use and enjoyment of the easement is not negatively impacted by the proposed COUNTY water facilities and appropriate separation can be maintained between water and sanitary sewer facilities within the same easement. </a:t>
            </a:r>
          </a:p>
          <a:p>
            <a:pPr lvl="0"/>
            <a:r>
              <a:rPr lang="en-US" sz="2200" dirty="0" err="1">
                <a:solidFill>
                  <a:srgbClr val="0070C0"/>
                </a:solidFill>
              </a:rPr>
              <a:t>HRSD</a:t>
            </a:r>
            <a:r>
              <a:rPr lang="en-US" sz="2200" dirty="0">
                <a:solidFill>
                  <a:srgbClr val="0070C0"/>
                </a:solidFill>
              </a:rPr>
              <a:t> shall maintain and operate the sewer collection system, interceptor system and all treatment facilities in accordance with all applicable laws and regulations.  </a:t>
            </a:r>
            <a:r>
              <a:rPr lang="en-US" sz="2200" dirty="0" err="1">
                <a:solidFill>
                  <a:srgbClr val="0070C0"/>
                </a:solidFill>
              </a:rPr>
              <a:t>HRSD</a:t>
            </a:r>
            <a:r>
              <a:rPr lang="en-US" sz="2200" dirty="0">
                <a:solidFill>
                  <a:srgbClr val="0070C0"/>
                </a:solidFill>
              </a:rPr>
              <a:t> will strive to meet the following levels of service:</a:t>
            </a:r>
          </a:p>
          <a:p>
            <a:pPr marL="457200" lvl="1" indent="0">
              <a:buNone/>
            </a:pPr>
            <a:r>
              <a:rPr lang="en-US" sz="2200" dirty="0">
                <a:solidFill>
                  <a:srgbClr val="0070C0"/>
                </a:solidFill>
              </a:rPr>
              <a:t>a. Treatment Facilities:  Permit compliance for 99 percent of all permit parameters in a calendar year.  </a:t>
            </a:r>
          </a:p>
          <a:p>
            <a:pPr marL="457200" lvl="1" indent="0">
              <a:buNone/>
            </a:pPr>
            <a:r>
              <a:rPr lang="en-US" sz="2200" dirty="0">
                <a:solidFill>
                  <a:srgbClr val="0070C0"/>
                </a:solidFill>
              </a:rPr>
              <a:t>b. Interceptor System Facilities:  Investigation into system failures and/or overflows within 2 hours of notification.  Corrective action to remediate as soon as possible thereafter.</a:t>
            </a:r>
          </a:p>
          <a:p>
            <a:pPr marL="457200" lvl="1" indent="0">
              <a:buNone/>
            </a:pPr>
            <a:r>
              <a:rPr lang="en-US" sz="2200" dirty="0">
                <a:solidFill>
                  <a:srgbClr val="0070C0"/>
                </a:solidFill>
              </a:rPr>
              <a:t>c. Collection System Facilities:  Investigation into system failures and/or overflows within 4 hours of notification.  Corrective action to remediate as soon as possible thereafter.</a:t>
            </a:r>
          </a:p>
          <a:p>
            <a:pPr marL="457200" lvl="1" indent="0">
              <a:buNone/>
            </a:pPr>
            <a:r>
              <a:rPr lang="en-US" sz="2200" dirty="0">
                <a:solidFill>
                  <a:srgbClr val="0070C0"/>
                </a:solidFill>
              </a:rPr>
              <a:t>d. System Odors:  Investigation into source and or cause of odor complaints within 4 hours of notification on regular business hours or as soon as possible after notification during non-business hours.  Corrective action to remediate as soon as possible thereafter.</a:t>
            </a:r>
          </a:p>
          <a:p>
            <a:pPr lvl="0"/>
            <a:r>
              <a:rPr lang="en-US" sz="2200" dirty="0">
                <a:solidFill>
                  <a:srgbClr val="0070C0"/>
                </a:solidFill>
              </a:rPr>
              <a:t>This AGREEMENT may be terminated by the TOWN with 12 months written notice.  TOWN shall reimburse </a:t>
            </a:r>
            <a:r>
              <a:rPr lang="en-US" sz="2200" dirty="0" err="1">
                <a:solidFill>
                  <a:srgbClr val="0070C0"/>
                </a:solidFill>
              </a:rPr>
              <a:t>HRSD</a:t>
            </a:r>
            <a:r>
              <a:rPr lang="en-US" sz="2200" dirty="0">
                <a:solidFill>
                  <a:srgbClr val="0070C0"/>
                </a:solidFill>
              </a:rPr>
              <a:t> for all facilities constructed by </a:t>
            </a:r>
            <a:r>
              <a:rPr lang="en-US" sz="2200" dirty="0" err="1">
                <a:solidFill>
                  <a:srgbClr val="0070C0"/>
                </a:solidFill>
              </a:rPr>
              <a:t>HRSD</a:t>
            </a:r>
            <a:r>
              <a:rPr lang="en-US" sz="2200" dirty="0">
                <a:solidFill>
                  <a:srgbClr val="0070C0"/>
                </a:solidFill>
              </a:rPr>
              <a:t> based on current depreciated value as carried on </a:t>
            </a:r>
            <a:r>
              <a:rPr lang="en-US" sz="2200" dirty="0" err="1">
                <a:solidFill>
                  <a:srgbClr val="0070C0"/>
                </a:solidFill>
              </a:rPr>
              <a:t>HRSD’s</a:t>
            </a:r>
            <a:r>
              <a:rPr lang="en-US" sz="2200" dirty="0">
                <a:solidFill>
                  <a:srgbClr val="0070C0"/>
                </a:solidFill>
              </a:rPr>
              <a:t> last Comprehensive Annual Financial Report.   </a:t>
            </a:r>
            <a:r>
              <a:rPr lang="en-US" sz="2200" dirty="0" err="1">
                <a:solidFill>
                  <a:srgbClr val="0070C0"/>
                </a:solidFill>
              </a:rPr>
              <a:t>HRSD</a:t>
            </a:r>
            <a:r>
              <a:rPr lang="en-US" sz="2200" dirty="0">
                <a:solidFill>
                  <a:srgbClr val="0070C0"/>
                </a:solidFill>
              </a:rPr>
              <a:t> will return all of the property transferred by the TOWN to </a:t>
            </a:r>
            <a:r>
              <a:rPr lang="en-US" sz="2200" dirty="0" err="1">
                <a:solidFill>
                  <a:srgbClr val="0070C0"/>
                </a:solidFill>
              </a:rPr>
              <a:t>HRSD</a:t>
            </a:r>
            <a:r>
              <a:rPr lang="en-US" sz="2200" dirty="0">
                <a:solidFill>
                  <a:srgbClr val="0070C0"/>
                </a:solidFill>
              </a:rPr>
              <a:t> when this Agreement was executed (the Facilities) at no cost to the TOWN.   Upon termination the TOWN shall assume all regulatory liability for all sewer facilities within the TOWN.</a:t>
            </a:r>
          </a:p>
          <a:p>
            <a:pPr lvl="0"/>
            <a:r>
              <a:rPr lang="en-US" sz="2200" dirty="0">
                <a:solidFill>
                  <a:srgbClr val="0070C0"/>
                </a:solidFill>
              </a:rPr>
              <a:t>This AGREEMENT may be not be terminated by </a:t>
            </a:r>
            <a:r>
              <a:rPr lang="en-US" sz="2200" dirty="0" err="1">
                <a:solidFill>
                  <a:srgbClr val="0070C0"/>
                </a:solidFill>
              </a:rPr>
              <a:t>HRSD</a:t>
            </a:r>
            <a:r>
              <a:rPr lang="en-US" sz="2200" dirty="0">
                <a:solidFill>
                  <a:srgbClr val="0070C0"/>
                </a:solidFill>
              </a:rPr>
              <a:t> without the express written consent of the TOWN.</a:t>
            </a:r>
          </a:p>
          <a:p>
            <a:pPr marL="0" indent="0">
              <a:buNone/>
            </a:pPr>
            <a:endParaRPr lang="en-US" dirty="0"/>
          </a:p>
        </p:txBody>
      </p:sp>
      <p:sp>
        <p:nvSpPr>
          <p:cNvPr id="3" name="Slide Number Placeholder 2"/>
          <p:cNvSpPr>
            <a:spLocks noGrp="1"/>
          </p:cNvSpPr>
          <p:nvPr>
            <p:ph type="sldNum" sz="quarter" idx="12"/>
          </p:nvPr>
        </p:nvSpPr>
        <p:spPr>
          <a:xfrm>
            <a:off x="3350444" y="6356350"/>
            <a:ext cx="2743200" cy="365125"/>
          </a:xfrm>
        </p:spPr>
        <p:txBody>
          <a:bodyPr/>
          <a:lstStyle/>
          <a:p>
            <a:fld id="{1ED3B821-7D8B-45EA-8226-463CDB5B1155}" type="slidenum">
              <a:rPr lang="en-US" b="1" smtClean="0">
                <a:solidFill>
                  <a:schemeClr val="tx1"/>
                </a:solidFill>
              </a:rPr>
              <a:t>19</a:t>
            </a:fld>
            <a:endParaRPr lang="en-US" b="1" dirty="0">
              <a:solidFill>
                <a:schemeClr val="tx1"/>
              </a:solidFill>
            </a:endParaRPr>
          </a:p>
        </p:txBody>
      </p:sp>
    </p:spTree>
    <p:extLst>
      <p:ext uri="{BB962C8B-B14F-4D97-AF65-F5344CB8AC3E}">
        <p14:creationId xmlns:p14="http://schemas.microsoft.com/office/powerpoint/2010/main" val="279272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0" y="107950"/>
            <a:ext cx="12192000" cy="644525"/>
          </a:xfrm>
        </p:spPr>
        <p:txBody>
          <a:bodyPr>
            <a:normAutofit fontScale="90000"/>
          </a:bodyPr>
          <a:lstStyle/>
          <a:p>
            <a:pPr lvl="0" algn="ctr">
              <a:lnSpc>
                <a:spcPct val="100000"/>
              </a:lnSpc>
              <a:spcBef>
                <a:spcPts val="0"/>
              </a:spcBef>
            </a:pPr>
            <a:br>
              <a:rPr lang="en-US" sz="2500" i="1" dirty="0">
                <a:solidFill>
                  <a:srgbClr val="0070C0"/>
                </a:solidFill>
                <a:ea typeface="+mn-ea"/>
                <a:cs typeface="+mn-cs"/>
              </a:rPr>
            </a:br>
            <a:r>
              <a:rPr lang="en-US" sz="2800" i="1" dirty="0">
                <a:solidFill>
                  <a:srgbClr val="0070C0"/>
                </a:solidFill>
                <a:latin typeface="+mn-lt"/>
                <a:ea typeface="+mn-ea"/>
                <a:cs typeface="+mn-cs"/>
              </a:rPr>
              <a:t>Eastern Shore Sanitary Sewer Transmission Force Main Project -  </a:t>
            </a:r>
            <a:r>
              <a:rPr lang="en-US" sz="2800" i="1" dirty="0">
                <a:solidFill>
                  <a:srgbClr val="0070C0"/>
                </a:solidFill>
                <a:latin typeface="+mn-lt"/>
                <a:ea typeface="+mn-ea"/>
                <a:cs typeface="Times New Roman" panose="02020603050405020304" pitchFamily="18" charset="0"/>
              </a:rPr>
              <a:t>Phase 1 </a:t>
            </a:r>
            <a:br>
              <a:rPr lang="en-US" sz="2800" dirty="0">
                <a:solidFill>
                  <a:srgbClr val="0070C0"/>
                </a:solidFill>
                <a:latin typeface="+mn-lt"/>
                <a:ea typeface="+mn-ea"/>
                <a:cs typeface="Times New Roman" panose="02020603050405020304" pitchFamily="18" charset="0"/>
              </a:rPr>
            </a:br>
            <a:endParaRPr lang="en-US" sz="2800" dirty="0">
              <a:latin typeface="+mn-lt"/>
              <a:cs typeface="Times New Roman" panose="02020603050405020304" pitchFamily="18" charset="0"/>
            </a:endParaRPr>
          </a:p>
        </p:txBody>
      </p:sp>
      <p:sp>
        <p:nvSpPr>
          <p:cNvPr id="3" name="Content Placeholder 2"/>
          <p:cNvSpPr>
            <a:spLocks noGrp="1"/>
          </p:cNvSpPr>
          <p:nvPr>
            <p:ph idx="1"/>
          </p:nvPr>
        </p:nvSpPr>
        <p:spPr>
          <a:xfrm>
            <a:off x="485776" y="752474"/>
            <a:ext cx="10801350" cy="5915025"/>
          </a:xfrm>
        </p:spPr>
        <p:txBody>
          <a:bodyPr>
            <a:normAutofit fontScale="62500" lnSpcReduction="20000"/>
          </a:bodyPr>
          <a:lstStyle/>
          <a:p>
            <a:pPr marL="0" indent="0" algn="ctr">
              <a:lnSpc>
                <a:spcPct val="115000"/>
              </a:lnSpc>
              <a:spcBef>
                <a:spcPts val="0"/>
              </a:spcBef>
              <a:buNone/>
            </a:pPr>
            <a:r>
              <a:rPr lang="en-US" sz="2900" dirty="0">
                <a:solidFill>
                  <a:srgbClr val="0070C0"/>
                </a:solidFill>
                <a:latin typeface="Arial Black" panose="020B0A04020102020204" pitchFamily="34" charset="0"/>
              </a:rPr>
              <a:t>About</a:t>
            </a:r>
            <a:r>
              <a:rPr lang="en-US" sz="2600" dirty="0">
                <a:solidFill>
                  <a:srgbClr val="0070C0"/>
                </a:solidFill>
                <a:latin typeface="Arial Black" panose="020B0A04020102020204" pitchFamily="34" charset="0"/>
              </a:rPr>
              <a:t> Eastern Shore Sanitary Sewer Transmission Force Main - Phase 1</a:t>
            </a:r>
          </a:p>
          <a:p>
            <a:pPr marL="0" indent="0" algn="ctr">
              <a:lnSpc>
                <a:spcPct val="115000"/>
              </a:lnSpc>
              <a:spcBef>
                <a:spcPts val="0"/>
              </a:spcBef>
              <a:buNone/>
            </a:pPr>
            <a:endParaRPr lang="en-US" sz="2600" dirty="0"/>
          </a:p>
          <a:p>
            <a:pPr marL="0" indent="0">
              <a:lnSpc>
                <a:spcPct val="115000"/>
              </a:lnSpc>
              <a:spcBef>
                <a:spcPts val="0"/>
              </a:spcBef>
              <a:buNone/>
            </a:pPr>
            <a:r>
              <a:rPr lang="en-US" sz="2300" dirty="0">
                <a:solidFill>
                  <a:schemeClr val="accent1">
                    <a:lumMod val="75000"/>
                  </a:schemeClr>
                </a:solidFill>
                <a:latin typeface="Arial Black" panose="020B0A04020102020204" pitchFamily="34" charset="0"/>
              </a:rPr>
              <a:t>The Beginning</a:t>
            </a:r>
            <a:r>
              <a:rPr lang="en-US" sz="2300" dirty="0">
                <a:solidFill>
                  <a:schemeClr val="accent1">
                    <a:lumMod val="75000"/>
                  </a:schemeClr>
                </a:solidFill>
                <a:latin typeface="Bahnschrift" panose="020B0502040204020203" pitchFamily="34" charset="0"/>
              </a:rPr>
              <a:t>: </a:t>
            </a:r>
            <a:br>
              <a:rPr lang="en-US" sz="2300" dirty="0">
                <a:solidFill>
                  <a:schemeClr val="accent1">
                    <a:lumMod val="75000"/>
                  </a:schemeClr>
                </a:solidFill>
                <a:latin typeface="Bahnschrift" panose="020B0502040204020203" pitchFamily="34" charset="0"/>
              </a:rPr>
            </a:br>
            <a:r>
              <a:rPr lang="en-US" sz="2300" dirty="0">
                <a:solidFill>
                  <a:schemeClr val="accent1">
                    <a:lumMod val="75000"/>
                  </a:schemeClr>
                </a:solidFill>
                <a:latin typeface="Bahnschrift" panose="020B0502040204020203" pitchFamily="34" charset="0"/>
              </a:rPr>
              <a:t>The Eastern Shore Sanitary Sewer Transmission Force Main Project was formed at a “Learning the Shore; Discussion on Major Infrastructure Needs” held in April of 2018, when then Congressman Scott Taylor suggested moving forward with development of the specific wastewater treatment and collection needs under the Omnibus Infrastructure  Spending Bill passed in 2018-2019.  </a:t>
            </a:r>
          </a:p>
          <a:p>
            <a:pPr marL="0" indent="0">
              <a:lnSpc>
                <a:spcPct val="115000"/>
              </a:lnSpc>
              <a:spcBef>
                <a:spcPts val="0"/>
              </a:spcBef>
              <a:buNone/>
            </a:pPr>
            <a:endParaRPr lang="en-US" sz="2300" dirty="0">
              <a:solidFill>
                <a:schemeClr val="accent1">
                  <a:lumMod val="75000"/>
                </a:schemeClr>
              </a:solidFill>
              <a:latin typeface="Bahnschrift" panose="020B0502040204020203" pitchFamily="34" charset="0"/>
            </a:endParaRPr>
          </a:p>
          <a:p>
            <a:pPr marL="0" indent="0">
              <a:lnSpc>
                <a:spcPct val="115000"/>
              </a:lnSpc>
              <a:spcBef>
                <a:spcPts val="0"/>
              </a:spcBef>
              <a:buNone/>
            </a:pPr>
            <a:r>
              <a:rPr lang="en-US" sz="2300" dirty="0">
                <a:solidFill>
                  <a:schemeClr val="accent1">
                    <a:lumMod val="75000"/>
                  </a:schemeClr>
                </a:solidFill>
                <a:latin typeface="Arial Black" panose="020B0A04020102020204" pitchFamily="34" charset="0"/>
              </a:rPr>
              <a:t>The discussions:</a:t>
            </a:r>
          </a:p>
          <a:p>
            <a:pPr marL="0" indent="0">
              <a:lnSpc>
                <a:spcPct val="115000"/>
              </a:lnSpc>
              <a:spcBef>
                <a:spcPts val="0"/>
              </a:spcBef>
              <a:buNone/>
            </a:pPr>
            <a:r>
              <a:rPr lang="en-US" sz="2300" dirty="0">
                <a:solidFill>
                  <a:schemeClr val="accent1">
                    <a:lumMod val="75000"/>
                  </a:schemeClr>
                </a:solidFill>
                <a:latin typeface="Bahnschrift" panose="020B0502040204020203" pitchFamily="34" charset="0"/>
              </a:rPr>
              <a:t>Spring 2018 – Spring 2019,  community stakeholder meetings convened to gain insight and expertise into the standards of practice and the treatment technologies available. Through this process, it was decided that HRSD was the right partner to further help in bringing the Force main Project forward. It was also recognized that, in addition to the mid-Shore’s specific project needs, that the needs of southern Northampton County and northern Accomack County would require evaluation at a later time. </a:t>
            </a:r>
          </a:p>
          <a:p>
            <a:pPr marL="0" indent="0">
              <a:lnSpc>
                <a:spcPct val="115000"/>
              </a:lnSpc>
              <a:spcBef>
                <a:spcPts val="0"/>
              </a:spcBef>
              <a:buNone/>
            </a:pPr>
            <a:endParaRPr lang="en-US" sz="2300" dirty="0">
              <a:solidFill>
                <a:srgbClr val="0070C0"/>
              </a:solidFill>
              <a:latin typeface="Bahnschrift" panose="020B0502040204020203" pitchFamily="34" charset="0"/>
            </a:endParaRPr>
          </a:p>
          <a:p>
            <a:pPr marL="0" indent="0">
              <a:lnSpc>
                <a:spcPct val="115000"/>
              </a:lnSpc>
              <a:spcBef>
                <a:spcPts val="0"/>
              </a:spcBef>
              <a:buNone/>
            </a:pPr>
            <a:r>
              <a:rPr lang="en-US" sz="2300" dirty="0">
                <a:solidFill>
                  <a:srgbClr val="0070C0"/>
                </a:solidFill>
                <a:latin typeface="Arial Black" panose="020B0A04020102020204" pitchFamily="34" charset="0"/>
              </a:rPr>
              <a:t>The Study: </a:t>
            </a:r>
          </a:p>
          <a:p>
            <a:pPr marL="0" indent="0">
              <a:lnSpc>
                <a:spcPct val="115000"/>
              </a:lnSpc>
              <a:spcBef>
                <a:spcPts val="0"/>
              </a:spcBef>
              <a:buNone/>
            </a:pPr>
            <a:r>
              <a:rPr lang="en-US" sz="2300" dirty="0">
                <a:solidFill>
                  <a:srgbClr val="0070C0"/>
                </a:solidFill>
                <a:latin typeface="Bahnschrift" panose="020B0502040204020203" pitchFamily="34" charset="0"/>
              </a:rPr>
              <a:t>HRSD worked with HDR under their annual General Engineering Services contract to develop a project scope and estimate for project design cost, including operation and maintenance costs for the project.  HDR engaged the firm of Davis Bowen &amp; Friedel, Inc. an engineering firm familiar with the Eastern Shore.</a:t>
            </a:r>
          </a:p>
          <a:p>
            <a:pPr marL="0" indent="0">
              <a:lnSpc>
                <a:spcPct val="115000"/>
              </a:lnSpc>
              <a:spcBef>
                <a:spcPts val="0"/>
              </a:spcBef>
              <a:buNone/>
            </a:pPr>
            <a:endParaRPr lang="en-US" sz="2300" dirty="0">
              <a:solidFill>
                <a:srgbClr val="0070C0"/>
              </a:solidFill>
              <a:latin typeface="Bahnschrift" panose="020B0502040204020203" pitchFamily="34" charset="0"/>
            </a:endParaRPr>
          </a:p>
          <a:p>
            <a:pPr marL="0" indent="0">
              <a:lnSpc>
                <a:spcPct val="115000"/>
              </a:lnSpc>
              <a:spcBef>
                <a:spcPts val="0"/>
              </a:spcBef>
              <a:buNone/>
            </a:pPr>
            <a:r>
              <a:rPr lang="en-US" sz="2300" dirty="0">
                <a:solidFill>
                  <a:srgbClr val="0070C0"/>
                </a:solidFill>
                <a:latin typeface="Arial Black" panose="020B0A04020102020204" pitchFamily="34" charset="0"/>
              </a:rPr>
              <a:t>Project Funding: </a:t>
            </a:r>
          </a:p>
          <a:p>
            <a:pPr marL="0" indent="0">
              <a:lnSpc>
                <a:spcPct val="115000"/>
              </a:lnSpc>
              <a:spcBef>
                <a:spcPts val="0"/>
              </a:spcBef>
              <a:buNone/>
            </a:pPr>
            <a:r>
              <a:rPr lang="en-US" sz="2300" dirty="0">
                <a:solidFill>
                  <a:srgbClr val="0070C0"/>
                </a:solidFill>
                <a:latin typeface="Bahnschrift" panose="020B0502040204020203" pitchFamily="34" charset="0"/>
              </a:rPr>
              <a:t>The project was funded by a combination of the Phase 1-impacted municipalities and Go Virginia. </a:t>
            </a:r>
          </a:p>
          <a:p>
            <a:pPr marL="0" indent="0">
              <a:lnSpc>
                <a:spcPct val="115000"/>
              </a:lnSpc>
              <a:spcBef>
                <a:spcPts val="0"/>
              </a:spcBef>
              <a:buNone/>
            </a:pPr>
            <a:endParaRPr lang="en-US" sz="2300" dirty="0">
              <a:solidFill>
                <a:srgbClr val="0070C0"/>
              </a:solidFill>
              <a:latin typeface="Bahnschrift" panose="020B0502040204020203" pitchFamily="34" charset="0"/>
            </a:endParaRPr>
          </a:p>
          <a:p>
            <a:pPr marL="0" indent="0">
              <a:lnSpc>
                <a:spcPct val="115000"/>
              </a:lnSpc>
              <a:spcBef>
                <a:spcPts val="0"/>
              </a:spcBef>
              <a:buNone/>
            </a:pPr>
            <a:r>
              <a:rPr lang="en-US" sz="2300" dirty="0">
                <a:solidFill>
                  <a:srgbClr val="0070C0"/>
                </a:solidFill>
                <a:latin typeface="Arial Black" panose="020B0A04020102020204" pitchFamily="34" charset="0"/>
              </a:rPr>
              <a:t>The Project Scope:</a:t>
            </a:r>
          </a:p>
          <a:p>
            <a:pPr marL="0" indent="0">
              <a:lnSpc>
                <a:spcPct val="115000"/>
              </a:lnSpc>
              <a:spcBef>
                <a:spcPts val="0"/>
              </a:spcBef>
              <a:buNone/>
            </a:pPr>
            <a:r>
              <a:rPr lang="en-US" sz="2300" dirty="0">
                <a:solidFill>
                  <a:srgbClr val="0070C0"/>
                </a:solidFill>
                <a:latin typeface="Bahnschrift" panose="020B0502040204020203" pitchFamily="34" charset="0"/>
              </a:rPr>
              <a:t>Phase 1 of this project will connect and serve the existing sanitary sewer collection systems along the route that serves </a:t>
            </a:r>
            <a:r>
              <a:rPr lang="en-US" sz="2300" dirty="0" err="1">
                <a:solidFill>
                  <a:srgbClr val="0070C0"/>
                </a:solidFill>
                <a:latin typeface="Bahnschrift" panose="020B0502040204020203" pitchFamily="34" charset="0"/>
              </a:rPr>
              <a:t>Nassawadox</a:t>
            </a:r>
            <a:r>
              <a:rPr lang="en-US" sz="2300" dirty="0">
                <a:solidFill>
                  <a:srgbClr val="0070C0"/>
                </a:solidFill>
                <a:latin typeface="Bahnschrift" panose="020B0502040204020203" pitchFamily="34" charset="0"/>
              </a:rPr>
              <a:t> in the southern end of Northampton County north to the Town of </a:t>
            </a:r>
            <a:r>
              <a:rPr lang="en-US" sz="2300" dirty="0" err="1">
                <a:solidFill>
                  <a:srgbClr val="0070C0"/>
                </a:solidFill>
                <a:latin typeface="Bahnschrift" panose="020B0502040204020203" pitchFamily="34" charset="0"/>
              </a:rPr>
              <a:t>Accomac</a:t>
            </a:r>
            <a:r>
              <a:rPr lang="en-US" sz="2300" dirty="0">
                <a:solidFill>
                  <a:srgbClr val="0070C0"/>
                </a:solidFill>
                <a:latin typeface="Bahnschrift" panose="020B0502040204020203" pitchFamily="34" charset="0"/>
              </a:rPr>
              <a:t>.  The existing treatment plant in Onancock has the capacity to treat future flows from these collection systems and from new service areas along the force main route.  </a:t>
            </a:r>
            <a:endParaRPr lang="en-US" sz="2000" dirty="0"/>
          </a:p>
        </p:txBody>
      </p:sp>
      <p:sp>
        <p:nvSpPr>
          <p:cNvPr id="2" name="Slide Number Placeholder 1"/>
          <p:cNvSpPr>
            <a:spLocks noGrp="1"/>
          </p:cNvSpPr>
          <p:nvPr>
            <p:ph type="sldNum" sz="quarter" idx="12"/>
          </p:nvPr>
        </p:nvSpPr>
        <p:spPr>
          <a:xfrm>
            <a:off x="5952241" y="6403484"/>
            <a:ext cx="2743200" cy="365125"/>
          </a:xfrm>
        </p:spPr>
        <p:txBody>
          <a:bodyPr/>
          <a:lstStyle/>
          <a:p>
            <a:pPr algn="l"/>
            <a:fld id="{1ED3B821-7D8B-45EA-8226-463CDB5B1155}" type="slidenum">
              <a:rPr lang="en-US" b="1" smtClean="0">
                <a:solidFill>
                  <a:schemeClr val="tx1"/>
                </a:solidFill>
              </a:rPr>
              <a:pPr algn="l"/>
              <a:t>2</a:t>
            </a:fld>
            <a:endParaRPr lang="en-US" b="1" dirty="0">
              <a:solidFill>
                <a:schemeClr val="tx1"/>
              </a:solidFill>
            </a:endParaRPr>
          </a:p>
        </p:txBody>
      </p:sp>
    </p:spTree>
    <p:extLst>
      <p:ext uri="{BB962C8B-B14F-4D97-AF65-F5344CB8AC3E}">
        <p14:creationId xmlns:p14="http://schemas.microsoft.com/office/powerpoint/2010/main" val="139683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1214" y="78797"/>
            <a:ext cx="8451560" cy="911803"/>
          </a:xfrm>
        </p:spPr>
        <p:txBody>
          <a:bodyPr>
            <a:normAutofit fontScale="90000"/>
          </a:bodyPr>
          <a:lstStyle/>
          <a:p>
            <a:pPr algn="l"/>
            <a:br>
              <a:rPr lang="en-US" dirty="0">
                <a:solidFill>
                  <a:srgbClr val="0070C0"/>
                </a:solidFill>
                <a:latin typeface="Bahnschrift Condensed" panose="020B0502040204020203" pitchFamily="34" charset="0"/>
              </a:rPr>
            </a:br>
            <a:br>
              <a:rPr lang="en-US" dirty="0">
                <a:solidFill>
                  <a:srgbClr val="0070C0"/>
                </a:solidFill>
                <a:latin typeface="Bahnschrift Condensed" panose="020B0502040204020203" pitchFamily="34" charset="0"/>
              </a:rPr>
            </a:br>
            <a:br>
              <a:rPr lang="en-US" dirty="0">
                <a:solidFill>
                  <a:srgbClr val="0070C0"/>
                </a:solidFill>
                <a:latin typeface="Bahnschrift Condensed" panose="020B0502040204020203" pitchFamily="34" charset="0"/>
              </a:rPr>
            </a:br>
            <a:br>
              <a:rPr lang="en-US" dirty="0">
                <a:solidFill>
                  <a:srgbClr val="0070C0"/>
                </a:solidFill>
                <a:latin typeface="Bahnschrift Condensed" panose="020B0502040204020203" pitchFamily="34" charset="0"/>
              </a:rPr>
            </a:br>
            <a:br>
              <a:rPr lang="en-US" dirty="0">
                <a:solidFill>
                  <a:srgbClr val="0070C0"/>
                </a:solidFill>
                <a:latin typeface="Bahnschrift Condensed" panose="020B0502040204020203" pitchFamily="34" charset="0"/>
              </a:rPr>
            </a:br>
            <a:br>
              <a:rPr lang="en-US" dirty="0">
                <a:solidFill>
                  <a:srgbClr val="0070C0"/>
                </a:solidFill>
                <a:latin typeface="Bahnschrift Condensed" panose="020B0502040204020203" pitchFamily="34" charset="0"/>
              </a:rPr>
            </a:br>
            <a:br>
              <a:rPr lang="en-US" dirty="0">
                <a:solidFill>
                  <a:srgbClr val="0070C0"/>
                </a:solidFill>
                <a:latin typeface="Bahnschrift Condensed" panose="020B0502040204020203" pitchFamily="34" charset="0"/>
              </a:rPr>
            </a:br>
            <a:r>
              <a:rPr lang="en-US" dirty="0">
                <a:solidFill>
                  <a:srgbClr val="0070C0"/>
                </a:solidFill>
                <a:latin typeface="Bahnschrift Condensed" panose="020B0502040204020203" pitchFamily="34" charset="0"/>
              </a:rPr>
              <a:t>   </a:t>
            </a:r>
            <a:br>
              <a:rPr lang="en-US" dirty="0"/>
            </a:br>
            <a:r>
              <a:rPr lang="en-US" sz="3600" b="1" dirty="0">
                <a:solidFill>
                  <a:srgbClr val="0070C0"/>
                </a:solidFill>
                <a:latin typeface="Arial Narrow" panose="020B0606020202030204" pitchFamily="34" charset="0"/>
              </a:rPr>
              <a:t>Eastern Shore Force Main Sewer Project Phase 1</a:t>
            </a:r>
            <a:endParaRPr lang="en-US" b="1" dirty="0">
              <a:solidFill>
                <a:srgbClr val="0070C0"/>
              </a:solidFill>
              <a:latin typeface="Arial Narrow" panose="020B0606020202030204" pitchFamily="34" charset="0"/>
            </a:endParaRPr>
          </a:p>
        </p:txBody>
      </p:sp>
      <p:sp>
        <p:nvSpPr>
          <p:cNvPr id="4" name="TextBox 3"/>
          <p:cNvSpPr txBox="1"/>
          <p:nvPr/>
        </p:nvSpPr>
        <p:spPr>
          <a:xfrm>
            <a:off x="4381499" y="3333846"/>
            <a:ext cx="3552825" cy="523220"/>
          </a:xfrm>
          <a:prstGeom prst="rect">
            <a:avLst/>
          </a:prstGeom>
          <a:solidFill>
            <a:srgbClr val="FFFF00"/>
          </a:solidFill>
        </p:spPr>
        <p:txBody>
          <a:bodyPr wrap="square" rtlCol="0">
            <a:spAutoFit/>
          </a:bodyPr>
          <a:lstStyle/>
          <a:p>
            <a:r>
              <a:rPr lang="en-US" sz="2800" dirty="0">
                <a:solidFill>
                  <a:srgbClr val="FF0000"/>
                </a:solidFill>
              </a:rPr>
              <a:t>Need a better map?</a:t>
            </a:r>
          </a:p>
        </p:txBody>
      </p:sp>
      <p:pic>
        <p:nvPicPr>
          <p:cNvPr id="5" name="Picture 4" descr="A picture containing text, map&#10;&#10;Description automatically generated">
            <a:extLst>
              <a:ext uri="{FF2B5EF4-FFF2-40B4-BE49-F238E27FC236}">
                <a16:creationId xmlns:a16="http://schemas.microsoft.com/office/drawing/2014/main" id="{EFF34A75-13E0-40F9-93CC-52B7CEFD50B1}"/>
              </a:ext>
            </a:extLst>
          </p:cNvPr>
          <p:cNvPicPr>
            <a:picLocks noChangeAspect="1"/>
          </p:cNvPicPr>
          <p:nvPr/>
        </p:nvPicPr>
        <p:blipFill rotWithShape="1">
          <a:blip r:embed="rId2">
            <a:extLst>
              <a:ext uri="{28A0092B-C50C-407E-A947-70E740481C1C}">
                <a14:useLocalDpi xmlns:a14="http://schemas.microsoft.com/office/drawing/2010/main" val="0"/>
              </a:ext>
            </a:extLst>
          </a:blip>
          <a:srcRect l="5374" t="3274" r="5168" b="24152"/>
          <a:stretch/>
        </p:blipFill>
        <p:spPr>
          <a:xfrm>
            <a:off x="1446219" y="1079429"/>
            <a:ext cx="9063733" cy="5682023"/>
          </a:xfrm>
          <a:prstGeom prst="rect">
            <a:avLst/>
          </a:prstGeom>
        </p:spPr>
      </p:pic>
      <p:sp>
        <p:nvSpPr>
          <p:cNvPr id="7" name="TextBox 6">
            <a:extLst>
              <a:ext uri="{FF2B5EF4-FFF2-40B4-BE49-F238E27FC236}">
                <a16:creationId xmlns:a16="http://schemas.microsoft.com/office/drawing/2014/main" id="{2DE88FE1-D01D-44E1-9096-C34F95C3FDE3}"/>
              </a:ext>
            </a:extLst>
          </p:cNvPr>
          <p:cNvSpPr txBox="1"/>
          <p:nvPr/>
        </p:nvSpPr>
        <p:spPr>
          <a:xfrm flipH="1">
            <a:off x="6096000" y="1297681"/>
            <a:ext cx="3552826" cy="461665"/>
          </a:xfrm>
          <a:prstGeom prst="rect">
            <a:avLst/>
          </a:prstGeom>
          <a:noFill/>
        </p:spPr>
        <p:txBody>
          <a:bodyPr wrap="square" rtlCol="0">
            <a:spAutoFit/>
          </a:bodyPr>
          <a:lstStyle/>
          <a:p>
            <a:r>
              <a:rPr lang="en-US" sz="2400" b="1" dirty="0">
                <a:solidFill>
                  <a:srgbClr val="FF0000"/>
                </a:solidFill>
              </a:rPr>
              <a:t>Project planning area</a:t>
            </a:r>
          </a:p>
        </p:txBody>
      </p:sp>
      <p:cxnSp>
        <p:nvCxnSpPr>
          <p:cNvPr id="9" name="Straight Arrow Connector 8">
            <a:extLst>
              <a:ext uri="{FF2B5EF4-FFF2-40B4-BE49-F238E27FC236}">
                <a16:creationId xmlns:a16="http://schemas.microsoft.com/office/drawing/2014/main" id="{38379D45-BF20-47DD-8658-3F17F8E37BAE}"/>
              </a:ext>
            </a:extLst>
          </p:cNvPr>
          <p:cNvCxnSpPr>
            <a:cxnSpLocks/>
          </p:cNvCxnSpPr>
          <p:nvPr/>
        </p:nvCxnSpPr>
        <p:spPr>
          <a:xfrm>
            <a:off x="7424709" y="1759346"/>
            <a:ext cx="1357911" cy="491064"/>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8461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sz="2500" i="1" dirty="0">
                <a:solidFill>
                  <a:srgbClr val="0070C0"/>
                </a:solidFill>
                <a:latin typeface="+mn-lt"/>
              </a:rPr>
              <a:t>Eastern Shore Sanitary Sewer Transmission Force Main Project - </a:t>
            </a:r>
            <a:r>
              <a:rPr lang="en-US" sz="2500" i="1" dirty="0">
                <a:solidFill>
                  <a:srgbClr val="0070C0"/>
                </a:solidFill>
                <a:latin typeface="+mn-lt"/>
                <a:cs typeface="Times New Roman" panose="02020603050405020304" pitchFamily="18" charset="0"/>
              </a:rPr>
              <a:t>Phase 1</a:t>
            </a:r>
            <a:br>
              <a:rPr lang="en-US" sz="2500" i="1" dirty="0">
                <a:solidFill>
                  <a:prstClr val="black"/>
                </a:solidFill>
                <a:latin typeface="+mn-lt"/>
              </a:rPr>
            </a:br>
            <a:r>
              <a:rPr lang="en-US" sz="2500" dirty="0">
                <a:solidFill>
                  <a:srgbClr val="0070C0"/>
                </a:solidFill>
                <a:latin typeface="Bahnschrift" panose="020B0502040204020203" pitchFamily="34" charset="0"/>
              </a:rPr>
              <a:t>HRSD &amp; the Eastern Shore Joint Venture </a:t>
            </a:r>
            <a:endParaRPr lang="en-US" sz="2500" dirty="0">
              <a:latin typeface="Bahnschrift" panose="020B0502040204020203" pitchFamily="34" charset="0"/>
            </a:endParaRPr>
          </a:p>
        </p:txBody>
      </p:sp>
      <p:sp>
        <p:nvSpPr>
          <p:cNvPr id="3" name="Content Placeholder 2"/>
          <p:cNvSpPr>
            <a:spLocks noGrp="1"/>
          </p:cNvSpPr>
          <p:nvPr>
            <p:ph idx="1"/>
          </p:nvPr>
        </p:nvSpPr>
        <p:spPr>
          <a:xfrm>
            <a:off x="792933" y="1834679"/>
            <a:ext cx="10515600" cy="4351338"/>
          </a:xfrm>
        </p:spPr>
        <p:txBody>
          <a:bodyPr>
            <a:normAutofit/>
          </a:bodyPr>
          <a:lstStyle/>
          <a:p>
            <a:pPr marL="0" indent="0" algn="just">
              <a:lnSpc>
                <a:spcPct val="115000"/>
              </a:lnSpc>
              <a:spcBef>
                <a:spcPts val="0"/>
              </a:spcBef>
              <a:buNone/>
            </a:pPr>
            <a:r>
              <a:rPr lang="en-US" sz="1900" dirty="0">
                <a:solidFill>
                  <a:schemeClr val="accent1">
                    <a:lumMod val="75000"/>
                  </a:schemeClr>
                </a:solidFill>
                <a:latin typeface="Bahnschrift" panose="020B0502040204020203" pitchFamily="34" charset="0"/>
              </a:rPr>
              <a:t>After much research and discussion, it was apparent that HRSD was the right partner to align with on this initiative. </a:t>
            </a:r>
          </a:p>
          <a:p>
            <a:pPr marL="0" indent="0" algn="just">
              <a:lnSpc>
                <a:spcPct val="115000"/>
              </a:lnSpc>
              <a:spcBef>
                <a:spcPts val="0"/>
              </a:spcBef>
              <a:buNone/>
            </a:pPr>
            <a:endParaRPr lang="en-US" sz="1900" dirty="0">
              <a:solidFill>
                <a:schemeClr val="accent1">
                  <a:lumMod val="75000"/>
                </a:schemeClr>
              </a:solidFill>
              <a:latin typeface="Bahnschrift" panose="020B0502040204020203" pitchFamily="34" charset="0"/>
            </a:endParaRPr>
          </a:p>
          <a:p>
            <a:pPr algn="just">
              <a:lnSpc>
                <a:spcPct val="115000"/>
              </a:lnSpc>
              <a:spcBef>
                <a:spcPts val="0"/>
              </a:spcBef>
              <a:buClr>
                <a:srgbClr val="00B050"/>
              </a:buClr>
              <a:buFont typeface="Wingdings" panose="05000000000000000000" pitchFamily="2" charset="2"/>
              <a:buChar char="Ø"/>
            </a:pPr>
            <a:r>
              <a:rPr lang="en-US" sz="1900" dirty="0">
                <a:solidFill>
                  <a:schemeClr val="accent1">
                    <a:lumMod val="75000"/>
                  </a:schemeClr>
                </a:solidFill>
                <a:latin typeface="Bahnschrift" panose="020B0502040204020203" pitchFamily="34" charset="0"/>
              </a:rPr>
              <a:t>Estimated Project Study Cost =  $108,458. </a:t>
            </a:r>
          </a:p>
          <a:p>
            <a:pPr algn="just">
              <a:lnSpc>
                <a:spcPct val="115000"/>
              </a:lnSpc>
              <a:spcBef>
                <a:spcPts val="0"/>
              </a:spcBef>
              <a:buClr>
                <a:srgbClr val="00B050"/>
              </a:buClr>
              <a:buFont typeface="Wingdings" panose="05000000000000000000" pitchFamily="2" charset="2"/>
              <a:buChar char="Ø"/>
            </a:pPr>
            <a:r>
              <a:rPr lang="en-US" sz="1900" dirty="0">
                <a:solidFill>
                  <a:schemeClr val="accent1">
                    <a:lumMod val="75000"/>
                  </a:schemeClr>
                </a:solidFill>
                <a:latin typeface="Bahnschrift" panose="020B0502040204020203" pitchFamily="34" charset="0"/>
              </a:rPr>
              <a:t>11/6/18  HRSD and their consultants toured the Shore WWTP’s in Onancock and Nassawadox.</a:t>
            </a:r>
          </a:p>
          <a:p>
            <a:pPr algn="just">
              <a:lnSpc>
                <a:spcPct val="115000"/>
              </a:lnSpc>
              <a:spcBef>
                <a:spcPts val="0"/>
              </a:spcBef>
              <a:buClr>
                <a:srgbClr val="00B050"/>
              </a:buClr>
              <a:buFont typeface="Wingdings" panose="05000000000000000000" pitchFamily="2" charset="2"/>
              <a:buChar char="Ø"/>
            </a:pPr>
            <a:r>
              <a:rPr lang="en-US" sz="1900" dirty="0">
                <a:solidFill>
                  <a:schemeClr val="accent1">
                    <a:lumMod val="75000"/>
                  </a:schemeClr>
                </a:solidFill>
                <a:latin typeface="Bahnschrift" panose="020B0502040204020203" pitchFamily="34" charset="0"/>
              </a:rPr>
              <a:t> 12/13/18 HRSD and consultants met with Onancock WWTP personnel to begin plant assessment.</a:t>
            </a:r>
          </a:p>
          <a:p>
            <a:pPr algn="just">
              <a:lnSpc>
                <a:spcPct val="115000"/>
              </a:lnSpc>
              <a:spcBef>
                <a:spcPts val="0"/>
              </a:spcBef>
              <a:buClr>
                <a:srgbClr val="00B050"/>
              </a:buClr>
              <a:buFont typeface="Wingdings" panose="05000000000000000000" pitchFamily="2" charset="2"/>
              <a:buChar char="Ø"/>
            </a:pPr>
            <a:r>
              <a:rPr lang="en-US" sz="1900" dirty="0">
                <a:solidFill>
                  <a:schemeClr val="accent1">
                    <a:lumMod val="75000"/>
                  </a:schemeClr>
                </a:solidFill>
                <a:latin typeface="Bahnschrift" panose="020B0502040204020203" pitchFamily="34" charset="0"/>
              </a:rPr>
              <a:t>12/13/18  HRSD, </a:t>
            </a:r>
            <a:r>
              <a:rPr lang="en-US" sz="1900" dirty="0" err="1">
                <a:solidFill>
                  <a:schemeClr val="accent1">
                    <a:lumMod val="75000"/>
                  </a:schemeClr>
                </a:solidFill>
                <a:latin typeface="Bahnschrift" panose="020B0502040204020203" pitchFamily="34" charset="0"/>
              </a:rPr>
              <a:t>HDR</a:t>
            </a:r>
            <a:r>
              <a:rPr lang="en-US" sz="1900" dirty="0">
                <a:solidFill>
                  <a:schemeClr val="accent1">
                    <a:lumMod val="75000"/>
                  </a:schemeClr>
                </a:solidFill>
                <a:latin typeface="Bahnschrift" panose="020B0502040204020203" pitchFamily="34" charset="0"/>
              </a:rPr>
              <a:t>,  DBF presented the Main Force Transmission Line Conceptual Study.</a:t>
            </a:r>
          </a:p>
          <a:p>
            <a:pPr marL="0" indent="0">
              <a:buNone/>
            </a:pPr>
            <a:endParaRPr lang="en-US" dirty="0"/>
          </a:p>
        </p:txBody>
      </p:sp>
      <p:sp>
        <p:nvSpPr>
          <p:cNvPr id="4" name="Slide Number Placeholder 3"/>
          <p:cNvSpPr>
            <a:spLocks noGrp="1"/>
          </p:cNvSpPr>
          <p:nvPr>
            <p:ph type="sldNum" sz="quarter" idx="12"/>
          </p:nvPr>
        </p:nvSpPr>
        <p:spPr>
          <a:xfrm>
            <a:off x="5986020" y="6342046"/>
            <a:ext cx="2743200" cy="365125"/>
          </a:xfrm>
        </p:spPr>
        <p:txBody>
          <a:bodyPr/>
          <a:lstStyle/>
          <a:p>
            <a:pPr algn="l"/>
            <a:fld id="{1ED3B821-7D8B-45EA-8226-463CDB5B1155}" type="slidenum">
              <a:rPr lang="en-US" b="1" smtClean="0">
                <a:solidFill>
                  <a:schemeClr val="tx1"/>
                </a:solidFill>
              </a:rPr>
              <a:pPr algn="l"/>
              <a:t>4</a:t>
            </a:fld>
            <a:endParaRPr lang="en-US" b="1" dirty="0">
              <a:solidFill>
                <a:schemeClr val="tx1"/>
              </a:solidFill>
            </a:endParaRPr>
          </a:p>
        </p:txBody>
      </p:sp>
    </p:spTree>
    <p:extLst>
      <p:ext uri="{BB962C8B-B14F-4D97-AF65-F5344CB8AC3E}">
        <p14:creationId xmlns:p14="http://schemas.microsoft.com/office/powerpoint/2010/main" val="429426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6341"/>
            <a:ext cx="12191999" cy="861774"/>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br>
              <a:rPr lang="en-US" sz="2500" i="1" dirty="0">
                <a:solidFill>
                  <a:prstClr val="black"/>
                </a:solidFill>
                <a:cs typeface="Times New Roman" panose="02020603050405020304" pitchFamily="18" charset="0"/>
              </a:rPr>
            </a:br>
            <a:endParaRPr lang="en-US" sz="2500" dirty="0">
              <a:cs typeface="Times New Roman" panose="02020603050405020304" pitchFamily="18" charset="0"/>
            </a:endParaRPr>
          </a:p>
        </p:txBody>
      </p:sp>
      <p:sp>
        <p:nvSpPr>
          <p:cNvPr id="4" name="TextBox 3"/>
          <p:cNvSpPr txBox="1"/>
          <p:nvPr/>
        </p:nvSpPr>
        <p:spPr>
          <a:xfrm>
            <a:off x="3543300" y="1109873"/>
            <a:ext cx="6667501" cy="461665"/>
          </a:xfrm>
          <a:prstGeom prst="rect">
            <a:avLst/>
          </a:prstGeom>
          <a:noFill/>
        </p:spPr>
        <p:txBody>
          <a:bodyPr wrap="square" rtlCol="0">
            <a:spAutoFit/>
          </a:bodyPr>
          <a:lstStyle/>
          <a:p>
            <a:pPr algn="ctr"/>
            <a:r>
              <a:rPr lang="en-US" sz="2400" b="1" dirty="0">
                <a:solidFill>
                  <a:schemeClr val="accent1">
                    <a:lumMod val="75000"/>
                  </a:schemeClr>
                </a:solidFill>
                <a:latin typeface="Bahnschrift" panose="020B0502040204020203" pitchFamily="34" charset="0"/>
              </a:rPr>
              <a:t>HRSD History </a:t>
            </a:r>
          </a:p>
        </p:txBody>
      </p:sp>
      <p:pic>
        <p:nvPicPr>
          <p:cNvPr id="6" name="Picture 5"/>
          <p:cNvPicPr>
            <a:picLocks noChangeAspect="1"/>
          </p:cNvPicPr>
          <p:nvPr/>
        </p:nvPicPr>
        <p:blipFill>
          <a:blip r:embed="rId2"/>
          <a:stretch>
            <a:fillRect/>
          </a:stretch>
        </p:blipFill>
        <p:spPr>
          <a:xfrm>
            <a:off x="58829" y="1225827"/>
            <a:ext cx="4183410" cy="5632173"/>
          </a:xfrm>
          <a:prstGeom prst="rect">
            <a:avLst/>
          </a:prstGeom>
        </p:spPr>
      </p:pic>
      <p:sp>
        <p:nvSpPr>
          <p:cNvPr id="7" name="Rectangle 6"/>
          <p:cNvSpPr/>
          <p:nvPr/>
        </p:nvSpPr>
        <p:spPr>
          <a:xfrm>
            <a:off x="4732020" y="2185940"/>
            <a:ext cx="5410200" cy="2862322"/>
          </a:xfrm>
          <a:prstGeom prst="rect">
            <a:avLst/>
          </a:prstGeom>
        </p:spPr>
        <p:txBody>
          <a:bodyPr wrap="square">
            <a:spAutoFit/>
          </a:bodyPr>
          <a:lstStyle/>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A political subdivision of the Commonwealth.</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Truly a regional entity – no direct connection to local governments.</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Governed by an 8 member Commission appointed by the Governor. </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Independent rate setting authority with appeal rights through State Corporation Commission</a:t>
            </a:r>
          </a:p>
          <a:p>
            <a:pPr marL="285750" indent="-285750" algn="just" fontAlgn="base">
              <a:spcBef>
                <a:spcPct val="0"/>
              </a:spcBef>
              <a:spcAft>
                <a:spcPct val="0"/>
              </a:spcAft>
              <a:buClr>
                <a:srgbClr val="00B050"/>
              </a:buClr>
              <a:buFont typeface="Wingdings" panose="05000000000000000000" pitchFamily="2" charset="2"/>
              <a:buChar char="Ø"/>
            </a:pPr>
            <a:r>
              <a:rPr lang="en-US" dirty="0">
                <a:solidFill>
                  <a:srgbClr val="0070C0"/>
                </a:solidFill>
                <a:latin typeface="Bahnschrift" panose="020B0502040204020203" pitchFamily="34" charset="0"/>
              </a:rPr>
              <a:t>Very focused mission – </a:t>
            </a:r>
            <a:r>
              <a:rPr lang="en-US" b="1" i="1" dirty="0">
                <a:solidFill>
                  <a:srgbClr val="0070C0"/>
                </a:solidFill>
                <a:latin typeface="Bahnschrift" panose="020B0502040204020203" pitchFamily="34" charset="0"/>
              </a:rPr>
              <a:t>We protect public health and the waters of Hampton Roads by treating wastewater effectively.</a:t>
            </a:r>
          </a:p>
        </p:txBody>
      </p:sp>
      <p:sp>
        <p:nvSpPr>
          <p:cNvPr id="8" name="Title 2"/>
          <p:cNvSpPr txBox="1">
            <a:spLocks/>
          </p:cNvSpPr>
          <p:nvPr/>
        </p:nvSpPr>
        <p:spPr>
          <a:xfrm>
            <a:off x="5570220" y="1571538"/>
            <a:ext cx="4572000" cy="457200"/>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400" baseline="0">
                <a:solidFill>
                  <a:srgbClr val="0073B9"/>
                </a:solidFill>
                <a:latin typeface="Univers Extended"/>
                <a:ea typeface="+mj-ea"/>
                <a:cs typeface="Univers Extended"/>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cs typeface="ＭＳ Ｐゴシック"/>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cs typeface="ＭＳ Ｐゴシック"/>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cs typeface="ＭＳ Ｐゴシック"/>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algn="l"/>
            <a:r>
              <a:rPr lang="en-US" b="1" kern="0" dirty="0">
                <a:solidFill>
                  <a:srgbClr val="0070C0"/>
                </a:solidFill>
              </a:rPr>
              <a:t>What was created…</a:t>
            </a:r>
          </a:p>
        </p:txBody>
      </p:sp>
      <p:sp>
        <p:nvSpPr>
          <p:cNvPr id="2" name="Slide Number Placeholder 1"/>
          <p:cNvSpPr>
            <a:spLocks noGrp="1"/>
          </p:cNvSpPr>
          <p:nvPr>
            <p:ph type="sldNum" sz="quarter" idx="12"/>
          </p:nvPr>
        </p:nvSpPr>
        <p:spPr>
          <a:xfrm>
            <a:off x="6197338" y="6403484"/>
            <a:ext cx="2743200" cy="365125"/>
          </a:xfrm>
        </p:spPr>
        <p:txBody>
          <a:bodyPr/>
          <a:lstStyle/>
          <a:p>
            <a:pPr algn="l"/>
            <a:fld id="{1ED3B821-7D8B-45EA-8226-463CDB5B1155}" type="slidenum">
              <a:rPr lang="en-US" b="1" smtClean="0">
                <a:solidFill>
                  <a:schemeClr val="tx1"/>
                </a:solidFill>
              </a:rPr>
              <a:pPr algn="l"/>
              <a:t>5</a:t>
            </a:fld>
            <a:endParaRPr lang="en-US" b="1" dirty="0">
              <a:solidFill>
                <a:schemeClr val="tx1"/>
              </a:solidFill>
            </a:endParaRPr>
          </a:p>
        </p:txBody>
      </p:sp>
    </p:spTree>
    <p:extLst>
      <p:ext uri="{BB962C8B-B14F-4D97-AF65-F5344CB8AC3E}">
        <p14:creationId xmlns:p14="http://schemas.microsoft.com/office/powerpoint/2010/main" val="424406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204" y="399417"/>
            <a:ext cx="7033071" cy="5978750"/>
          </a:xfrm>
          <a:prstGeom prst="rect">
            <a:avLst/>
          </a:prstGeom>
        </p:spPr>
      </p:pic>
      <p:sp>
        <p:nvSpPr>
          <p:cNvPr id="7" name="TextBox 6"/>
          <p:cNvSpPr txBox="1"/>
          <p:nvPr/>
        </p:nvSpPr>
        <p:spPr>
          <a:xfrm>
            <a:off x="7153275" y="1310590"/>
            <a:ext cx="5038725" cy="400110"/>
          </a:xfrm>
          <a:prstGeom prst="rect">
            <a:avLst/>
          </a:prstGeom>
          <a:noFill/>
        </p:spPr>
        <p:txBody>
          <a:bodyPr wrap="square" rtlCol="0">
            <a:spAutoFit/>
          </a:bodyPr>
          <a:lstStyle/>
          <a:p>
            <a:pPr algn="ctr"/>
            <a:r>
              <a:rPr lang="en-US" sz="2000" b="1" dirty="0">
                <a:solidFill>
                  <a:srgbClr val="0070C0"/>
                </a:solidFill>
                <a:latin typeface="Bahnschrift" panose="020B0502040204020203" pitchFamily="34" charset="0"/>
              </a:rPr>
              <a:t>HRSD Existing Service Area </a:t>
            </a:r>
          </a:p>
        </p:txBody>
      </p:sp>
      <p:sp>
        <p:nvSpPr>
          <p:cNvPr id="13" name="Content Placeholder 12"/>
          <p:cNvSpPr>
            <a:spLocks noGrp="1"/>
          </p:cNvSpPr>
          <p:nvPr>
            <p:ph sz="quarter" idx="4"/>
          </p:nvPr>
        </p:nvSpPr>
        <p:spPr>
          <a:xfrm>
            <a:off x="7153275" y="2544650"/>
            <a:ext cx="3305175" cy="2647950"/>
          </a:xfrm>
        </p:spPr>
        <p:txBody>
          <a:bodyPr>
            <a:noAutofit/>
          </a:bodyPr>
          <a:lstStyle/>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Virginia Beach </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Chesapeake</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Norfolk</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Portsmouth</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Suffolk</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Hampton</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Newport News</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York County</a:t>
            </a:r>
          </a:p>
          <a:p>
            <a:pPr>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James City County </a:t>
            </a:r>
          </a:p>
        </p:txBody>
      </p:sp>
      <p:sp>
        <p:nvSpPr>
          <p:cNvPr id="14" name="TextBox 13"/>
          <p:cNvSpPr txBox="1"/>
          <p:nvPr/>
        </p:nvSpPr>
        <p:spPr>
          <a:xfrm>
            <a:off x="9410700" y="2544650"/>
            <a:ext cx="2781300" cy="3483005"/>
          </a:xfrm>
          <a:prstGeom prst="rect">
            <a:avLst/>
          </a:prstGeom>
          <a:noFill/>
        </p:spPr>
        <p:txBody>
          <a:bodyPr wrap="square" rtlCol="0">
            <a:spAutoFit/>
          </a:bodyPr>
          <a:lstStyle/>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Williamsburg</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Poquoson</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Gloucester County</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Isle of Wight County </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King William County</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Middlesex County</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Mathews County</a:t>
            </a:r>
          </a:p>
          <a:p>
            <a:pPr marL="228600" indent="-228600">
              <a:spcBef>
                <a:spcPts val="1000"/>
              </a:spcBef>
              <a:buClr>
                <a:srgbClr val="00B050"/>
              </a:buClr>
              <a:buFont typeface="Wingdings" panose="05000000000000000000" pitchFamily="2" charset="2"/>
              <a:buChar char="Ø"/>
            </a:pPr>
            <a:r>
              <a:rPr lang="en-US" sz="1600" dirty="0">
                <a:solidFill>
                  <a:schemeClr val="accent1">
                    <a:lumMod val="75000"/>
                  </a:schemeClr>
                </a:solidFill>
                <a:latin typeface="Bahnschrift" panose="020B0502040204020203" pitchFamily="34" charset="0"/>
              </a:rPr>
              <a:t>Surry County/Town of Surry </a:t>
            </a:r>
          </a:p>
          <a:p>
            <a:pPr marL="285750" indent="-285750">
              <a:buClr>
                <a:srgbClr val="00B050"/>
              </a:buClr>
              <a:buFont typeface="Wingdings" panose="05000000000000000000" pitchFamily="2" charset="2"/>
              <a:buChar char="Ø"/>
            </a:pPr>
            <a:endParaRPr lang="en-US" dirty="0">
              <a:solidFill>
                <a:schemeClr val="accent1">
                  <a:lumMod val="75000"/>
                </a:schemeClr>
              </a:solidFill>
            </a:endParaRPr>
          </a:p>
        </p:txBody>
      </p:sp>
      <p:sp>
        <p:nvSpPr>
          <p:cNvPr id="2" name="Slide Number Placeholder 1"/>
          <p:cNvSpPr>
            <a:spLocks noGrp="1"/>
          </p:cNvSpPr>
          <p:nvPr>
            <p:ph type="sldNum" sz="quarter" idx="12"/>
          </p:nvPr>
        </p:nvSpPr>
        <p:spPr>
          <a:xfrm>
            <a:off x="4387391" y="6492875"/>
            <a:ext cx="2743200" cy="365125"/>
          </a:xfrm>
        </p:spPr>
        <p:txBody>
          <a:bodyPr/>
          <a:lstStyle/>
          <a:p>
            <a:fld id="{1ED3B821-7D8B-45EA-8226-463CDB5B1155}" type="slidenum">
              <a:rPr lang="en-US" b="1" smtClean="0">
                <a:solidFill>
                  <a:schemeClr val="tx1"/>
                </a:solidFill>
              </a:rPr>
              <a:t>6</a:t>
            </a:fld>
            <a:endParaRPr lang="en-US" b="1" dirty="0">
              <a:solidFill>
                <a:schemeClr val="tx1"/>
              </a:solidFill>
            </a:endParaRPr>
          </a:p>
        </p:txBody>
      </p:sp>
    </p:spTree>
    <p:extLst>
      <p:ext uri="{BB962C8B-B14F-4D97-AF65-F5344CB8AC3E}">
        <p14:creationId xmlns:p14="http://schemas.microsoft.com/office/powerpoint/2010/main" val="355387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3137"/>
            <a:ext cx="12191999" cy="754053"/>
          </a:xfrm>
          <a:prstGeom prst="rect">
            <a:avLst/>
          </a:prstGeom>
        </p:spPr>
        <p:txBody>
          <a:bodyPr wrap="square">
            <a:spAutoFit/>
          </a:bodyPr>
          <a:lstStyle/>
          <a:p>
            <a:pPr algn="ctr"/>
            <a:r>
              <a:rPr lang="en-US" sz="2500" i="1" dirty="0">
                <a:solidFill>
                  <a:srgbClr val="0070C0"/>
                </a:solidFill>
              </a:rPr>
              <a:t>Eastern Shore Sanitary Sewer Transmission Force Main Project - </a:t>
            </a:r>
            <a:r>
              <a:rPr lang="en-US" sz="2500" i="1" dirty="0">
                <a:solidFill>
                  <a:srgbClr val="0070C0"/>
                </a:solidFill>
                <a:cs typeface="Times New Roman" panose="02020603050405020304" pitchFamily="18" charset="0"/>
              </a:rPr>
              <a:t>Phase 1</a:t>
            </a:r>
            <a:br>
              <a:rPr lang="en-US" sz="1200" i="1" dirty="0">
                <a:solidFill>
                  <a:prstClr val="black"/>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3152775" y="1665833"/>
            <a:ext cx="6134100" cy="3785652"/>
          </a:xfrm>
          <a:prstGeom prst="rect">
            <a:avLst/>
          </a:prstGeom>
        </p:spPr>
        <p:txBody>
          <a:bodyPr wrap="square">
            <a:spAutoFit/>
          </a:bodyPr>
          <a:lstStyle/>
          <a:p>
            <a:pPr marL="342900" indent="-342900"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HRSD enabling legislation has provision for adding territory to the sanitation district</a:t>
            </a:r>
          </a:p>
          <a:p>
            <a:pPr fontAlgn="base">
              <a:spcBef>
                <a:spcPct val="0"/>
              </a:spcBef>
              <a:spcAft>
                <a:spcPct val="0"/>
              </a:spcAft>
              <a:buClr>
                <a:srgbClr val="00B050"/>
              </a:buClr>
            </a:pPr>
            <a:endParaRPr lang="en-US" sz="2000" dirty="0">
              <a:solidFill>
                <a:srgbClr val="0070C0"/>
              </a:solidFill>
              <a:latin typeface="Bahnschrift" panose="020B0502040204020203" pitchFamily="34" charset="0"/>
            </a:endParaRPr>
          </a:p>
          <a:p>
            <a:pPr marL="342900" indent="-342900" fontAlgn="base">
              <a:spcBef>
                <a:spcPct val="0"/>
              </a:spcBef>
              <a:spcAft>
                <a:spcPct val="0"/>
              </a:spcAft>
              <a:buClr>
                <a:srgbClr val="00B050"/>
              </a:buClr>
              <a:buFont typeface="Wingdings" panose="05000000000000000000" pitchFamily="2" charset="2"/>
              <a:buChar char="Ø"/>
            </a:pPr>
            <a:r>
              <a:rPr lang="en-US" sz="2000" dirty="0">
                <a:solidFill>
                  <a:srgbClr val="0070C0"/>
                </a:solidFill>
                <a:latin typeface="Bahnschrift" panose="020B0502040204020203" pitchFamily="34" charset="0"/>
              </a:rPr>
              <a:t>5 counties and the Town of West Point have used this process to become part of HRSD over the past 20 years</a:t>
            </a:r>
          </a:p>
          <a:p>
            <a:pPr fontAlgn="base">
              <a:spcBef>
                <a:spcPct val="0"/>
              </a:spcBef>
              <a:spcAft>
                <a:spcPct val="0"/>
              </a:spcAft>
              <a:buClr>
                <a:srgbClr val="00B050"/>
              </a:buClr>
            </a:pPr>
            <a:endParaRPr lang="en-US" sz="2000" dirty="0">
              <a:solidFill>
                <a:srgbClr val="0070C0"/>
              </a:solidFill>
              <a:latin typeface="Bahnschrift" panose="020B0502040204020203" pitchFamily="34" charset="0"/>
            </a:endParaRPr>
          </a:p>
          <a:p>
            <a:pPr marL="800100" lvl="1" indent="-342900" fontAlgn="base">
              <a:spcBef>
                <a:spcPct val="0"/>
              </a:spcBef>
              <a:spcAft>
                <a:spcPct val="0"/>
              </a:spcAft>
              <a:buClr>
                <a:srgbClr val="00B050"/>
              </a:buClr>
              <a:buFont typeface="Courier New" panose="02070309020205020404" pitchFamily="49" charset="0"/>
              <a:buChar char="o"/>
            </a:pPr>
            <a:r>
              <a:rPr lang="en-US" sz="2000" dirty="0">
                <a:solidFill>
                  <a:srgbClr val="0070C0"/>
                </a:solidFill>
                <a:latin typeface="Bahnschrift" panose="020B0502040204020203" pitchFamily="34" charset="0"/>
              </a:rPr>
              <a:t>King William</a:t>
            </a:r>
          </a:p>
          <a:p>
            <a:pPr marL="800100" lvl="1" indent="-342900" fontAlgn="base">
              <a:spcBef>
                <a:spcPct val="0"/>
              </a:spcBef>
              <a:spcAft>
                <a:spcPct val="0"/>
              </a:spcAft>
              <a:buClr>
                <a:srgbClr val="00B050"/>
              </a:buClr>
              <a:buFont typeface="Courier New" panose="02070309020205020404" pitchFamily="49" charset="0"/>
              <a:buChar char="o"/>
            </a:pPr>
            <a:r>
              <a:rPr lang="en-US" sz="2000" dirty="0">
                <a:solidFill>
                  <a:srgbClr val="0070C0"/>
                </a:solidFill>
                <a:latin typeface="Bahnschrift" panose="020B0502040204020203" pitchFamily="34" charset="0"/>
              </a:rPr>
              <a:t>Middlesex</a:t>
            </a:r>
          </a:p>
          <a:p>
            <a:pPr marL="800100" lvl="1" indent="-342900" fontAlgn="base">
              <a:spcBef>
                <a:spcPct val="0"/>
              </a:spcBef>
              <a:spcAft>
                <a:spcPct val="0"/>
              </a:spcAft>
              <a:buClr>
                <a:srgbClr val="00B050"/>
              </a:buClr>
              <a:buFont typeface="Courier New" panose="02070309020205020404" pitchFamily="49" charset="0"/>
              <a:buChar char="o"/>
            </a:pPr>
            <a:r>
              <a:rPr lang="en-US" sz="2000" dirty="0">
                <a:solidFill>
                  <a:srgbClr val="0070C0"/>
                </a:solidFill>
                <a:latin typeface="Bahnschrift" panose="020B0502040204020203" pitchFamily="34" charset="0"/>
              </a:rPr>
              <a:t>Mathews</a:t>
            </a:r>
          </a:p>
          <a:p>
            <a:pPr marL="800100" lvl="1" indent="-342900" fontAlgn="base">
              <a:spcBef>
                <a:spcPct val="0"/>
              </a:spcBef>
              <a:spcAft>
                <a:spcPct val="0"/>
              </a:spcAft>
              <a:buClr>
                <a:srgbClr val="00B050"/>
              </a:buClr>
              <a:buFont typeface="Courier New" panose="02070309020205020404" pitchFamily="49" charset="0"/>
              <a:buChar char="o"/>
            </a:pPr>
            <a:r>
              <a:rPr lang="en-US" sz="2000" dirty="0">
                <a:solidFill>
                  <a:srgbClr val="0070C0"/>
                </a:solidFill>
                <a:latin typeface="Bahnschrift" panose="020B0502040204020203" pitchFamily="34" charset="0"/>
              </a:rPr>
              <a:t>King and Queen</a:t>
            </a:r>
          </a:p>
          <a:p>
            <a:pPr marL="800100" lvl="1" indent="-342900" fontAlgn="base">
              <a:spcBef>
                <a:spcPct val="0"/>
              </a:spcBef>
              <a:spcAft>
                <a:spcPct val="0"/>
              </a:spcAft>
              <a:buClr>
                <a:srgbClr val="00B050"/>
              </a:buClr>
              <a:buFont typeface="Courier New" panose="02070309020205020404" pitchFamily="49" charset="0"/>
              <a:buChar char="o"/>
            </a:pPr>
            <a:r>
              <a:rPr lang="en-US" sz="2000" dirty="0">
                <a:solidFill>
                  <a:srgbClr val="0070C0"/>
                </a:solidFill>
                <a:latin typeface="Bahnschrift" panose="020B0502040204020203" pitchFamily="34" charset="0"/>
              </a:rPr>
              <a:t>Surry</a:t>
            </a:r>
          </a:p>
        </p:txBody>
      </p:sp>
      <p:sp>
        <p:nvSpPr>
          <p:cNvPr id="4" name="TextBox 3"/>
          <p:cNvSpPr txBox="1"/>
          <p:nvPr/>
        </p:nvSpPr>
        <p:spPr>
          <a:xfrm>
            <a:off x="3276600" y="802138"/>
            <a:ext cx="6667501" cy="707886"/>
          </a:xfrm>
          <a:prstGeom prst="rect">
            <a:avLst/>
          </a:prstGeom>
          <a:noFill/>
        </p:spPr>
        <p:txBody>
          <a:bodyPr wrap="square" rtlCol="0">
            <a:spAutoFit/>
          </a:bodyPr>
          <a:lstStyle/>
          <a:p>
            <a:pPr algn="ctr"/>
            <a:r>
              <a:rPr lang="en-US" sz="2000" b="1" dirty="0">
                <a:solidFill>
                  <a:schemeClr val="accent1">
                    <a:lumMod val="75000"/>
                  </a:schemeClr>
                </a:solidFill>
                <a:latin typeface="Bahnschrift" panose="020B0502040204020203" pitchFamily="34" charset="0"/>
              </a:rPr>
              <a:t>Rural Counties Currently Serviced by HRSD faced Similar challenges as the Eastern Shore faces  </a:t>
            </a:r>
          </a:p>
        </p:txBody>
      </p:sp>
      <p:sp>
        <p:nvSpPr>
          <p:cNvPr id="5" name="Slide Number Placeholder 4"/>
          <p:cNvSpPr>
            <a:spLocks noGrp="1"/>
          </p:cNvSpPr>
          <p:nvPr>
            <p:ph type="sldNum" sz="quarter" idx="12"/>
          </p:nvPr>
        </p:nvSpPr>
        <p:spPr>
          <a:xfrm>
            <a:off x="3491845" y="6365776"/>
            <a:ext cx="2743200" cy="365125"/>
          </a:xfrm>
        </p:spPr>
        <p:txBody>
          <a:bodyPr/>
          <a:lstStyle/>
          <a:p>
            <a:fld id="{1ED3B821-7D8B-45EA-8226-463CDB5B1155}" type="slidenum">
              <a:rPr lang="en-US" b="1" smtClean="0">
                <a:solidFill>
                  <a:schemeClr val="tx1"/>
                </a:solidFill>
              </a:rPr>
              <a:t>7</a:t>
            </a:fld>
            <a:endParaRPr lang="en-US" b="1" dirty="0">
              <a:solidFill>
                <a:schemeClr val="tx1"/>
              </a:solidFill>
            </a:endParaRPr>
          </a:p>
        </p:txBody>
      </p:sp>
    </p:spTree>
    <p:extLst>
      <p:ext uri="{BB962C8B-B14F-4D97-AF65-F5344CB8AC3E}">
        <p14:creationId xmlns:p14="http://schemas.microsoft.com/office/powerpoint/2010/main" val="346103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sz="2500" i="1" dirty="0">
                <a:solidFill>
                  <a:srgbClr val="0070C0"/>
                </a:solidFill>
                <a:latin typeface="+mn-lt"/>
              </a:rPr>
              <a:t>Eastern Shore Sanitary Sewer Transmission Force Main Project - </a:t>
            </a:r>
            <a:r>
              <a:rPr lang="en-US" sz="2500" i="1" dirty="0">
                <a:solidFill>
                  <a:srgbClr val="0070C0"/>
                </a:solidFill>
                <a:latin typeface="+mn-lt"/>
                <a:cs typeface="Times New Roman" panose="02020603050405020304" pitchFamily="18" charset="0"/>
              </a:rPr>
              <a:t>Phase 1</a:t>
            </a:r>
            <a:br>
              <a:rPr lang="en-US" sz="1800" i="1" dirty="0">
                <a:solidFill>
                  <a:prstClr val="black"/>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232124" y="1690687"/>
            <a:ext cx="5914675" cy="4473045"/>
          </a:xfrm>
        </p:spPr>
        <p:txBody>
          <a:bodyPr>
            <a:normAutofit/>
          </a:bodyPr>
          <a:lstStyle/>
          <a:p>
            <a:pPr marL="0" indent="0" algn="just">
              <a:lnSpc>
                <a:spcPct val="115000"/>
              </a:lnSpc>
              <a:spcBef>
                <a:spcPts val="0"/>
              </a:spcBef>
              <a:buNone/>
            </a:pPr>
            <a:r>
              <a:rPr lang="en-US" sz="2000" b="1" dirty="0">
                <a:solidFill>
                  <a:schemeClr val="accent1">
                    <a:lumMod val="75000"/>
                  </a:schemeClr>
                </a:solidFill>
                <a:latin typeface="Bahnschrift" panose="020B0502040204020203" pitchFamily="34" charset="0"/>
              </a:rPr>
              <a:t>December 2018 Study funding committed as follows:</a:t>
            </a:r>
          </a:p>
          <a:p>
            <a:pPr algn="just">
              <a:lnSpc>
                <a:spcPct val="115000"/>
              </a:lnSpc>
              <a:spcBef>
                <a:spcPts val="0"/>
              </a:spcBef>
              <a:buClr>
                <a:srgbClr val="00B050"/>
              </a:buClr>
              <a:buFont typeface="Wingdings" panose="05000000000000000000" pitchFamily="2" charset="2"/>
              <a:buChar char="Ø"/>
            </a:pPr>
            <a:endParaRPr lang="en-US" sz="1900" dirty="0">
              <a:solidFill>
                <a:schemeClr val="accent1">
                  <a:lumMod val="75000"/>
                </a:schemeClr>
              </a:solidFill>
              <a:latin typeface="Bahnschrift" panose="020B0502040204020203" pitchFamily="34" charset="0"/>
            </a:endParaRPr>
          </a:p>
          <a:p>
            <a:pPr algn="just">
              <a:lnSpc>
                <a:spcPct val="115000"/>
              </a:lnSpc>
              <a:spcBef>
                <a:spcPts val="0"/>
              </a:spcBef>
              <a:buClr>
                <a:srgbClr val="00B050"/>
              </a:buClr>
              <a:buFont typeface="Wingdings" panose="05000000000000000000" pitchFamily="2" charset="2"/>
              <a:buChar char="Ø"/>
              <a:tabLst>
                <a:tab pos="515938" algn="l"/>
              </a:tabLst>
            </a:pPr>
            <a:r>
              <a:rPr lang="en-US" sz="1900" b="1" dirty="0">
                <a:solidFill>
                  <a:schemeClr val="accent1">
                    <a:lumMod val="75000"/>
                  </a:schemeClr>
                </a:solidFill>
                <a:latin typeface="Bahnschrift" panose="020B0502040204020203" pitchFamily="34" charset="0"/>
              </a:rPr>
              <a:t>$10,000</a:t>
            </a:r>
            <a:r>
              <a:rPr lang="en-US" sz="1900" dirty="0">
                <a:solidFill>
                  <a:schemeClr val="accent1">
                    <a:lumMod val="75000"/>
                  </a:schemeClr>
                </a:solidFill>
                <a:latin typeface="Bahnschrift" panose="020B0502040204020203" pitchFamily="34" charset="0"/>
              </a:rPr>
              <a:t> each from </a:t>
            </a:r>
            <a:r>
              <a:rPr lang="en-US" sz="1900" b="1" dirty="0">
                <a:solidFill>
                  <a:schemeClr val="accent1">
                    <a:lumMod val="75000"/>
                  </a:schemeClr>
                </a:solidFill>
                <a:latin typeface="Bahnschrift" panose="020B0502040204020203" pitchFamily="34" charset="0"/>
              </a:rPr>
              <a:t>Accomack</a:t>
            </a:r>
            <a:r>
              <a:rPr lang="en-US" sz="1900" dirty="0">
                <a:solidFill>
                  <a:schemeClr val="accent1">
                    <a:lumMod val="75000"/>
                  </a:schemeClr>
                </a:solidFill>
                <a:latin typeface="Bahnschrift" panose="020B0502040204020203" pitchFamily="34" charset="0"/>
              </a:rPr>
              <a:t> and </a:t>
            </a:r>
            <a:r>
              <a:rPr lang="en-US" sz="1900" b="1" dirty="0">
                <a:solidFill>
                  <a:schemeClr val="accent1">
                    <a:lumMod val="75000"/>
                  </a:schemeClr>
                </a:solidFill>
                <a:latin typeface="Bahnschrift" panose="020B0502040204020203" pitchFamily="34" charset="0"/>
              </a:rPr>
              <a:t>Northampton     Counties</a:t>
            </a:r>
            <a:r>
              <a:rPr lang="en-US" sz="1900" dirty="0">
                <a:solidFill>
                  <a:schemeClr val="accent1">
                    <a:lumMod val="75000"/>
                  </a:schemeClr>
                </a:solidFill>
                <a:latin typeface="Bahnschrift" panose="020B0502040204020203" pitchFamily="34" charset="0"/>
              </a:rPr>
              <a:t>, </a:t>
            </a:r>
            <a:r>
              <a:rPr lang="en-US" sz="1900" b="1" dirty="0">
                <a:solidFill>
                  <a:schemeClr val="accent1">
                    <a:lumMod val="75000"/>
                  </a:schemeClr>
                </a:solidFill>
                <a:latin typeface="Bahnschrift" panose="020B0502040204020203" pitchFamily="34" charset="0"/>
              </a:rPr>
              <a:t>Town of Onancock </a:t>
            </a:r>
            <a:r>
              <a:rPr lang="en-US" sz="1900" dirty="0">
                <a:solidFill>
                  <a:schemeClr val="accent1">
                    <a:lumMod val="75000"/>
                  </a:schemeClr>
                </a:solidFill>
                <a:latin typeface="Bahnschrift" panose="020B0502040204020203" pitchFamily="34" charset="0"/>
              </a:rPr>
              <a:t>and </a:t>
            </a:r>
            <a:r>
              <a:rPr lang="en-US" sz="1900" b="1" dirty="0">
                <a:solidFill>
                  <a:schemeClr val="accent1">
                    <a:lumMod val="75000"/>
                  </a:schemeClr>
                </a:solidFill>
                <a:latin typeface="Bahnschrift" panose="020B0502040204020203" pitchFamily="34" charset="0"/>
              </a:rPr>
              <a:t>Town of Exmore</a:t>
            </a:r>
            <a:r>
              <a:rPr lang="en-US" sz="1900" dirty="0">
                <a:solidFill>
                  <a:schemeClr val="accent1">
                    <a:lumMod val="75000"/>
                  </a:schemeClr>
                </a:solidFill>
                <a:latin typeface="Bahnschrift" panose="020B0502040204020203" pitchFamily="34" charset="0"/>
              </a:rPr>
              <a:t>, </a:t>
            </a:r>
            <a:r>
              <a:rPr lang="en-US" sz="1900" b="1" dirty="0">
                <a:solidFill>
                  <a:schemeClr val="accent1">
                    <a:lumMod val="75000"/>
                  </a:schemeClr>
                </a:solidFill>
                <a:latin typeface="Bahnschrift" panose="020B0502040204020203" pitchFamily="34" charset="0"/>
              </a:rPr>
              <a:t>Riverside Health Systems </a:t>
            </a:r>
            <a:r>
              <a:rPr lang="en-US" sz="1900" dirty="0">
                <a:solidFill>
                  <a:schemeClr val="accent1">
                    <a:lumMod val="75000"/>
                  </a:schemeClr>
                </a:solidFill>
                <a:latin typeface="Bahnschrift" panose="020B0502040204020203" pitchFamily="34" charset="0"/>
              </a:rPr>
              <a:t>and </a:t>
            </a:r>
            <a:r>
              <a:rPr lang="en-US" sz="1900" b="1" dirty="0">
                <a:solidFill>
                  <a:schemeClr val="accent1">
                    <a:lumMod val="75000"/>
                  </a:schemeClr>
                </a:solidFill>
                <a:latin typeface="Bahnschrift" panose="020B0502040204020203" pitchFamily="34" charset="0"/>
              </a:rPr>
              <a:t>Heritage Hall</a:t>
            </a:r>
            <a:r>
              <a:rPr lang="en-US" sz="1900" dirty="0">
                <a:solidFill>
                  <a:schemeClr val="accent1">
                    <a:lumMod val="75000"/>
                  </a:schemeClr>
                </a:solidFill>
                <a:latin typeface="Bahnschrift" panose="020B0502040204020203" pitchFamily="34" charset="0"/>
              </a:rPr>
              <a:t>.  </a:t>
            </a:r>
          </a:p>
          <a:p>
            <a:pPr algn="just">
              <a:lnSpc>
                <a:spcPct val="115000"/>
              </a:lnSpc>
              <a:spcBef>
                <a:spcPts val="0"/>
              </a:spcBef>
              <a:buClr>
                <a:srgbClr val="00B050"/>
              </a:buClr>
              <a:buFont typeface="Wingdings" panose="05000000000000000000" pitchFamily="2" charset="2"/>
              <a:buChar char="Ø"/>
            </a:pPr>
            <a:r>
              <a:rPr lang="en-US" sz="1900" dirty="0">
                <a:solidFill>
                  <a:schemeClr val="accent1">
                    <a:lumMod val="75000"/>
                  </a:schemeClr>
                </a:solidFill>
                <a:latin typeface="Bahnschrift" panose="020B0502040204020203" pitchFamily="34" charset="0"/>
              </a:rPr>
              <a:t> Local Funding Total = </a:t>
            </a:r>
            <a:r>
              <a:rPr lang="en-US" sz="1900" b="1" dirty="0">
                <a:solidFill>
                  <a:schemeClr val="accent1">
                    <a:lumMod val="75000"/>
                  </a:schemeClr>
                </a:solidFill>
                <a:latin typeface="Bahnschrift" panose="020B0502040204020203" pitchFamily="34" charset="0"/>
              </a:rPr>
              <a:t>$60,000</a:t>
            </a:r>
          </a:p>
          <a:p>
            <a:pPr algn="just">
              <a:lnSpc>
                <a:spcPct val="115000"/>
              </a:lnSpc>
              <a:spcBef>
                <a:spcPts val="0"/>
              </a:spcBef>
              <a:buClr>
                <a:srgbClr val="00B050"/>
              </a:buClr>
              <a:buFont typeface="Wingdings" panose="05000000000000000000" pitchFamily="2" charset="2"/>
              <a:buChar char="Ø"/>
              <a:tabLst>
                <a:tab pos="457200" algn="l"/>
              </a:tabLst>
            </a:pPr>
            <a:r>
              <a:rPr lang="en-US" sz="1900" dirty="0">
                <a:solidFill>
                  <a:schemeClr val="accent1">
                    <a:lumMod val="75000"/>
                  </a:schemeClr>
                </a:solidFill>
                <a:latin typeface="Bahnschrift" panose="020B0502040204020203" pitchFamily="34" charset="0"/>
              </a:rPr>
              <a:t> </a:t>
            </a:r>
            <a:r>
              <a:rPr lang="en-US" sz="1900" b="1" dirty="0">
                <a:solidFill>
                  <a:schemeClr val="accent1">
                    <a:lumMod val="75000"/>
                  </a:schemeClr>
                </a:solidFill>
                <a:latin typeface="Bahnschrift" panose="020B0502040204020203" pitchFamily="34" charset="0"/>
              </a:rPr>
              <a:t>$48,458 </a:t>
            </a:r>
            <a:r>
              <a:rPr lang="en-US" sz="1900" dirty="0">
                <a:solidFill>
                  <a:schemeClr val="accent1">
                    <a:lumMod val="75000"/>
                  </a:schemeClr>
                </a:solidFill>
                <a:latin typeface="Bahnschrift" panose="020B0502040204020203" pitchFamily="34" charset="0"/>
              </a:rPr>
              <a:t>from </a:t>
            </a:r>
            <a:r>
              <a:rPr lang="en-US" sz="1900" b="1" dirty="0">
                <a:solidFill>
                  <a:schemeClr val="accent1">
                    <a:lumMod val="75000"/>
                  </a:schemeClr>
                </a:solidFill>
                <a:latin typeface="Bahnschrift" panose="020B0502040204020203" pitchFamily="34" charset="0"/>
              </a:rPr>
              <a:t>Go Virginia </a:t>
            </a:r>
            <a:r>
              <a:rPr lang="en-US" sz="1900" dirty="0">
                <a:solidFill>
                  <a:schemeClr val="accent1">
                    <a:lumMod val="75000"/>
                  </a:schemeClr>
                </a:solidFill>
                <a:latin typeface="Bahnschrift" panose="020B0502040204020203" pitchFamily="34" charset="0"/>
              </a:rPr>
              <a:t>- first Go Virginia grant to the Eastern Shore.</a:t>
            </a:r>
          </a:p>
          <a:p>
            <a:pPr algn="just">
              <a:lnSpc>
                <a:spcPct val="115000"/>
              </a:lnSpc>
              <a:spcBef>
                <a:spcPts val="0"/>
              </a:spcBef>
              <a:buClr>
                <a:srgbClr val="00B050"/>
              </a:buClr>
              <a:buFont typeface="Wingdings" panose="05000000000000000000" pitchFamily="2" charset="2"/>
              <a:buChar char="Ø"/>
              <a:tabLst>
                <a:tab pos="398463" algn="l"/>
              </a:tabLst>
            </a:pPr>
            <a:endParaRPr lang="en-US" dirty="0"/>
          </a:p>
        </p:txBody>
      </p:sp>
      <p:pic>
        <p:nvPicPr>
          <p:cNvPr id="4" name="Picture 3"/>
          <p:cNvPicPr>
            <a:picLocks noChangeAspect="1"/>
          </p:cNvPicPr>
          <p:nvPr/>
        </p:nvPicPr>
        <p:blipFill rotWithShape="1">
          <a:blip r:embed="rId2"/>
          <a:srcRect l="14318" t="576" r="20066"/>
          <a:stretch/>
        </p:blipFill>
        <p:spPr>
          <a:xfrm>
            <a:off x="6233054" y="1690689"/>
            <a:ext cx="5729997" cy="4802186"/>
          </a:xfrm>
          <a:prstGeom prst="rect">
            <a:avLst/>
          </a:prstGeom>
        </p:spPr>
      </p:pic>
      <p:sp>
        <p:nvSpPr>
          <p:cNvPr id="5" name="Slide Number Placeholder 4"/>
          <p:cNvSpPr>
            <a:spLocks noGrp="1"/>
          </p:cNvSpPr>
          <p:nvPr>
            <p:ph type="sldNum" sz="quarter" idx="12"/>
          </p:nvPr>
        </p:nvSpPr>
        <p:spPr>
          <a:xfrm>
            <a:off x="3454138" y="6492875"/>
            <a:ext cx="2743200" cy="365125"/>
          </a:xfrm>
        </p:spPr>
        <p:txBody>
          <a:bodyPr/>
          <a:lstStyle/>
          <a:p>
            <a:fld id="{1ED3B821-7D8B-45EA-8226-463CDB5B1155}" type="slidenum">
              <a:rPr lang="en-US" b="1" smtClean="0">
                <a:solidFill>
                  <a:schemeClr val="tx1"/>
                </a:solidFill>
              </a:rPr>
              <a:t>8</a:t>
            </a:fld>
            <a:endParaRPr lang="en-US" b="1" dirty="0">
              <a:solidFill>
                <a:schemeClr val="tx1"/>
              </a:solidFill>
            </a:endParaRPr>
          </a:p>
        </p:txBody>
      </p:sp>
    </p:spTree>
    <p:extLst>
      <p:ext uri="{BB962C8B-B14F-4D97-AF65-F5344CB8AC3E}">
        <p14:creationId xmlns:p14="http://schemas.microsoft.com/office/powerpoint/2010/main" val="398696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9231"/>
          </a:xfrm>
        </p:spPr>
        <p:txBody>
          <a:bodyPr>
            <a:normAutofit/>
          </a:bodyPr>
          <a:lstStyle/>
          <a:p>
            <a:pPr algn="ctr"/>
            <a:r>
              <a:rPr lang="en-US" sz="2800" b="1" dirty="0">
                <a:solidFill>
                  <a:srgbClr val="0070C0"/>
                </a:solidFill>
              </a:rPr>
              <a:t>										</a:t>
            </a:r>
            <a:br>
              <a:rPr lang="en-US" sz="2800" b="1" dirty="0">
                <a:solidFill>
                  <a:srgbClr val="0070C0"/>
                </a:solidFill>
              </a:rPr>
            </a:br>
            <a:r>
              <a:rPr lang="en-US" sz="2500" i="1" dirty="0">
                <a:solidFill>
                  <a:srgbClr val="0070C0"/>
                </a:solidFill>
                <a:latin typeface="+mn-lt"/>
              </a:rPr>
              <a:t>Eastern Shore Sanitary Sewer Transmission Force Main Project - </a:t>
            </a:r>
            <a:r>
              <a:rPr lang="en-US" sz="2500" i="1" dirty="0">
                <a:solidFill>
                  <a:srgbClr val="0070C0"/>
                </a:solidFill>
                <a:latin typeface="+mn-lt"/>
                <a:cs typeface="Times New Roman" panose="02020603050405020304" pitchFamily="18" charset="0"/>
              </a:rPr>
              <a:t>Phase 1 </a:t>
            </a:r>
            <a:r>
              <a:rPr lang="en-US" sz="2500" i="1" dirty="0">
                <a:latin typeface="+mn-lt"/>
                <a:cs typeface="Times New Roman" panose="02020603050405020304" pitchFamily="18" charset="0"/>
              </a:rPr>
              <a:t> </a:t>
            </a:r>
          </a:p>
        </p:txBody>
      </p:sp>
      <p:sp>
        <p:nvSpPr>
          <p:cNvPr id="3" name="Content Placeholder 2"/>
          <p:cNvSpPr>
            <a:spLocks noGrp="1"/>
          </p:cNvSpPr>
          <p:nvPr>
            <p:ph idx="1"/>
          </p:nvPr>
        </p:nvSpPr>
        <p:spPr>
          <a:xfrm>
            <a:off x="495300" y="1095375"/>
            <a:ext cx="11039475" cy="5762625"/>
          </a:xfrm>
        </p:spPr>
        <p:txBody>
          <a:bodyPr>
            <a:noAutofit/>
          </a:bodyPr>
          <a:lstStyle/>
          <a:p>
            <a:pPr marL="0" indent="0">
              <a:buNone/>
            </a:pPr>
            <a:endParaRPr lang="en-US" sz="2000" b="1" i="1" dirty="0"/>
          </a:p>
          <a:p>
            <a:pPr marL="0" indent="0">
              <a:buNone/>
            </a:pPr>
            <a:r>
              <a:rPr lang="en-US" sz="2000" b="1" i="1" dirty="0">
                <a:solidFill>
                  <a:srgbClr val="0070C0"/>
                </a:solidFill>
                <a:latin typeface="Bahnschrift" panose="020B0502040204020203" pitchFamily="34" charset="0"/>
              </a:rPr>
              <a:t>Transmission Forcemain System &amp; Pump Stations</a:t>
            </a:r>
          </a:p>
          <a:p>
            <a:pPr marL="0" indent="0">
              <a:buNone/>
            </a:pPr>
            <a:r>
              <a:rPr lang="en-US" sz="1800" dirty="0">
                <a:solidFill>
                  <a:srgbClr val="0070C0"/>
                </a:solidFill>
                <a:latin typeface="Bahnschrift" panose="020B0502040204020203" pitchFamily="34" charset="0"/>
              </a:rPr>
              <a:t>A proposed transmission force main system will consist of 6- and 12-inch diameter pipe and three pumping stations. </a:t>
            </a:r>
          </a:p>
          <a:p>
            <a:pPr>
              <a:buClr>
                <a:srgbClr val="00B050"/>
              </a:buClr>
              <a:buFont typeface="Wingdings" panose="05000000000000000000" pitchFamily="2" charset="2"/>
              <a:buChar char="Ø"/>
            </a:pPr>
            <a:r>
              <a:rPr lang="en-US" sz="1800" dirty="0">
                <a:solidFill>
                  <a:srgbClr val="0070C0"/>
                </a:solidFill>
                <a:latin typeface="Bahnschrift" panose="020B0502040204020203" pitchFamily="34" charset="0"/>
              </a:rPr>
              <a:t>One in Nassawadox at WWTP</a:t>
            </a:r>
          </a:p>
          <a:p>
            <a:pPr>
              <a:buClr>
                <a:srgbClr val="00B050"/>
              </a:buClr>
              <a:buFont typeface="Wingdings" panose="05000000000000000000" pitchFamily="2" charset="2"/>
              <a:buChar char="Ø"/>
            </a:pPr>
            <a:r>
              <a:rPr lang="en-US" sz="1800" dirty="0">
                <a:solidFill>
                  <a:srgbClr val="0070C0"/>
                </a:solidFill>
                <a:latin typeface="Bahnschrift" panose="020B0502040204020203" pitchFamily="34" charset="0"/>
              </a:rPr>
              <a:t>One in Exmore </a:t>
            </a:r>
          </a:p>
          <a:p>
            <a:pPr>
              <a:buClr>
                <a:srgbClr val="00B050"/>
              </a:buClr>
              <a:buFont typeface="Wingdings" panose="05000000000000000000" pitchFamily="2" charset="2"/>
              <a:buChar char="Ø"/>
            </a:pPr>
            <a:r>
              <a:rPr lang="en-US" sz="1800" dirty="0">
                <a:solidFill>
                  <a:srgbClr val="0070C0"/>
                </a:solidFill>
                <a:latin typeface="Bahnschrift" panose="020B0502040204020203" pitchFamily="34" charset="0"/>
              </a:rPr>
              <a:t>One in </a:t>
            </a:r>
            <a:r>
              <a:rPr lang="en-US" sz="1800" dirty="0" err="1">
                <a:solidFill>
                  <a:srgbClr val="0070C0"/>
                </a:solidFill>
                <a:latin typeface="Bahnschrift" panose="020B0502040204020203" pitchFamily="34" charset="0"/>
              </a:rPr>
              <a:t>Accomac</a:t>
            </a:r>
            <a:r>
              <a:rPr lang="en-US" sz="1800" dirty="0">
                <a:solidFill>
                  <a:srgbClr val="0070C0"/>
                </a:solidFill>
                <a:latin typeface="Bahnschrift" panose="020B0502040204020203" pitchFamily="34" charset="0"/>
              </a:rPr>
              <a:t> at the County facilities</a:t>
            </a:r>
          </a:p>
          <a:p>
            <a:pPr marL="0" indent="0">
              <a:buNone/>
            </a:pPr>
            <a:r>
              <a:rPr lang="en-US" sz="1800" dirty="0">
                <a:solidFill>
                  <a:srgbClr val="0070C0"/>
                </a:solidFill>
                <a:latin typeface="Bahnschrift" panose="020B0502040204020203" pitchFamily="34" charset="0"/>
              </a:rPr>
              <a:t>The force main is sized to convey the projected Year 2050 flows to the Onancock </a:t>
            </a:r>
            <a:r>
              <a:rPr lang="en-US" sz="1800" dirty="0" err="1">
                <a:solidFill>
                  <a:srgbClr val="0070C0"/>
                </a:solidFill>
                <a:latin typeface="Bahnschrift" panose="020B0502040204020203" pitchFamily="34" charset="0"/>
              </a:rPr>
              <a:t>WWTP</a:t>
            </a:r>
            <a:r>
              <a:rPr lang="en-US" sz="1800" dirty="0">
                <a:solidFill>
                  <a:srgbClr val="0070C0"/>
                </a:solidFill>
                <a:latin typeface="Bahnschrift" panose="020B0502040204020203" pitchFamily="34" charset="0"/>
              </a:rPr>
              <a:t>.</a:t>
            </a:r>
          </a:p>
          <a:p>
            <a:pPr marL="0" indent="0">
              <a:buNone/>
            </a:pPr>
            <a:r>
              <a:rPr lang="en-US" sz="1800" dirty="0">
                <a:solidFill>
                  <a:srgbClr val="0070C0"/>
                </a:solidFill>
                <a:latin typeface="Bahnschrift" panose="020B0502040204020203" pitchFamily="34" charset="0"/>
              </a:rPr>
              <a:t>In addition, the existing force main that serves the commercial and government area south of </a:t>
            </a:r>
            <a:r>
              <a:rPr lang="en-US" sz="1800" dirty="0" err="1">
                <a:solidFill>
                  <a:srgbClr val="0070C0"/>
                </a:solidFill>
                <a:latin typeface="Bahnschrift" panose="020B0502040204020203" pitchFamily="34" charset="0"/>
              </a:rPr>
              <a:t>Melfa</a:t>
            </a:r>
            <a:r>
              <a:rPr lang="en-US" sz="1800" dirty="0">
                <a:solidFill>
                  <a:srgbClr val="0070C0"/>
                </a:solidFill>
                <a:latin typeface="Bahnschrift" panose="020B0502040204020203" pitchFamily="34" charset="0"/>
              </a:rPr>
              <a:t> and the commercial area in Onley will be replaced. </a:t>
            </a:r>
          </a:p>
          <a:p>
            <a:pPr marL="0" indent="0">
              <a:buNone/>
            </a:pPr>
            <a:r>
              <a:rPr lang="en-US" sz="1800" dirty="0">
                <a:solidFill>
                  <a:srgbClr val="0070C0"/>
                </a:solidFill>
                <a:latin typeface="Bahnschrift" panose="020B0502040204020203" pitchFamily="34" charset="0"/>
              </a:rPr>
              <a:t>Alternatives have been developed to construct new pump stations and connections to the transmission force main from the Exmore New Roads system and the Onley residential area.</a:t>
            </a:r>
          </a:p>
          <a:p>
            <a:pPr marL="0" indent="0">
              <a:buNone/>
            </a:pPr>
            <a:endParaRPr lang="en-US" sz="1800" dirty="0">
              <a:solidFill>
                <a:srgbClr val="0070C0"/>
              </a:solidFill>
              <a:latin typeface="Bahnschrift" panose="020B0502040204020203" pitchFamily="34" charset="0"/>
            </a:endParaRPr>
          </a:p>
          <a:p>
            <a:pPr marL="0" indent="0">
              <a:buNone/>
            </a:pPr>
            <a:r>
              <a:rPr lang="en-US" sz="1800" i="1" dirty="0">
                <a:solidFill>
                  <a:srgbClr val="0070C0"/>
                </a:solidFill>
                <a:latin typeface="Bahnschrift" panose="020B0502040204020203" pitchFamily="34" charset="0"/>
              </a:rPr>
              <a:t>Per Phase 1 Preliminary Design; Subject to Change</a:t>
            </a:r>
            <a:r>
              <a:rPr lang="en-US" sz="1800" dirty="0">
                <a:solidFill>
                  <a:srgbClr val="0070C0"/>
                </a:solidFill>
                <a:latin typeface="Bahnschrift" panose="020B0502040204020203" pitchFamily="34" charset="0"/>
              </a:rPr>
              <a:t>. </a:t>
            </a:r>
          </a:p>
        </p:txBody>
      </p:sp>
      <p:sp>
        <p:nvSpPr>
          <p:cNvPr id="4" name="Slide Number Placeholder 3"/>
          <p:cNvSpPr>
            <a:spLocks noGrp="1"/>
          </p:cNvSpPr>
          <p:nvPr>
            <p:ph type="sldNum" sz="quarter" idx="12"/>
          </p:nvPr>
        </p:nvSpPr>
        <p:spPr>
          <a:xfrm>
            <a:off x="6055937" y="6384630"/>
            <a:ext cx="2743200" cy="365125"/>
          </a:xfrm>
        </p:spPr>
        <p:txBody>
          <a:bodyPr/>
          <a:lstStyle/>
          <a:p>
            <a:pPr algn="l"/>
            <a:fld id="{1ED3B821-7D8B-45EA-8226-463CDB5B1155}" type="slidenum">
              <a:rPr lang="en-US" b="1" smtClean="0">
                <a:solidFill>
                  <a:schemeClr val="tx1"/>
                </a:solidFill>
              </a:rPr>
              <a:pPr algn="l"/>
              <a:t>9</a:t>
            </a:fld>
            <a:endParaRPr lang="en-US" b="1" dirty="0">
              <a:solidFill>
                <a:schemeClr val="tx1"/>
              </a:solidFill>
            </a:endParaRPr>
          </a:p>
        </p:txBody>
      </p:sp>
    </p:spTree>
    <p:extLst>
      <p:ext uri="{BB962C8B-B14F-4D97-AF65-F5344CB8AC3E}">
        <p14:creationId xmlns:p14="http://schemas.microsoft.com/office/powerpoint/2010/main" val="2697607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35609A731854C995FBFA9894FDA54" ma:contentTypeVersion="15" ma:contentTypeDescription="Create a new document." ma:contentTypeScope="" ma:versionID="cfe6771516c4bf9dc934c0c92ddfd0f5">
  <xsd:schema xmlns:xsd="http://www.w3.org/2001/XMLSchema" xmlns:xs="http://www.w3.org/2001/XMLSchema" xmlns:p="http://schemas.microsoft.com/office/2006/metadata/properties" xmlns:ns3="019a1657-b629-4dcd-99be-8415d69e7ba8" xmlns:ns4="51fd303f-2844-45d9-96b4-09090a350bf1" targetNamespace="http://schemas.microsoft.com/office/2006/metadata/properties" ma:root="true" ma:fieldsID="63c86bf5080e6079c7afd31c63844e45" ns3:_="" ns4:_="">
    <xsd:import namespace="019a1657-b629-4dcd-99be-8415d69e7ba8"/>
    <xsd:import namespace="51fd303f-2844-45d9-96b4-09090a350bf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a1657-b629-4dcd-99be-8415d69e7b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fd303f-2844-45d9-96b4-09090a350bf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614DE5-4D39-4F49-92C3-AA76B59A9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9a1657-b629-4dcd-99be-8415d69e7ba8"/>
    <ds:schemaRef ds:uri="51fd303f-2844-45d9-96b4-09090a350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DCBD73-EA7D-49BA-985F-E29AD897B370}">
  <ds:schemaRefs>
    <ds:schemaRef ds:uri="http://schemas.microsoft.com/sharepoint/v3/contenttype/forms"/>
  </ds:schemaRefs>
</ds:datastoreItem>
</file>

<file path=customXml/itemProps3.xml><?xml version="1.0" encoding="utf-8"?>
<ds:datastoreItem xmlns:ds="http://schemas.openxmlformats.org/officeDocument/2006/customXml" ds:itemID="{38FAAD8E-1546-4B34-ACBA-633032FB3EB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1fd303f-2844-45d9-96b4-09090a350bf1"/>
    <ds:schemaRef ds:uri="http://schemas.microsoft.com/office/2006/documentManagement/types"/>
    <ds:schemaRef ds:uri="019a1657-b629-4dcd-99be-8415d69e7b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7737</TotalTime>
  <Words>2024</Words>
  <Application>Microsoft Office PowerPoint</Application>
  <PresentationFormat>Widescreen</PresentationFormat>
  <Paragraphs>211</Paragraphs>
  <Slides>19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Arial Black</vt:lpstr>
      <vt:lpstr>Arial Narrow</vt:lpstr>
      <vt:lpstr>Bahnschrift</vt:lpstr>
      <vt:lpstr>Bahnschrift Condensed</vt:lpstr>
      <vt:lpstr>Calibri</vt:lpstr>
      <vt:lpstr>Calibri Light</vt:lpstr>
      <vt:lpstr>Courier New</vt:lpstr>
      <vt:lpstr>Times New Roman</vt:lpstr>
      <vt:lpstr>Univers Extended</vt:lpstr>
      <vt:lpstr>Wingdings</vt:lpstr>
      <vt:lpstr>Office Theme</vt:lpstr>
      <vt:lpstr>10_Office Theme</vt:lpstr>
      <vt:lpstr>PowerPoint Presentation</vt:lpstr>
      <vt:lpstr> Eastern Shore Sanitary Sewer Transmission Force Main Project -  Phase 1  </vt:lpstr>
      <vt:lpstr>           Eastern Shore Force Main Sewer Project Phase 1</vt:lpstr>
      <vt:lpstr>Eastern Shore Sanitary Sewer Transmission Force Main Project - Phase 1 HRSD &amp; the Eastern Shore Joint Venture </vt:lpstr>
      <vt:lpstr>PowerPoint Presentation</vt:lpstr>
      <vt:lpstr>PowerPoint Presentation</vt:lpstr>
      <vt:lpstr>PowerPoint Presentation</vt:lpstr>
      <vt:lpstr>Eastern Shore Sanitary Sewer Transmission Force Main Project - Phase 1 </vt:lpstr>
      <vt:lpstr>           Eastern Shore Sanitary Sewer Transmission Force Main Project - Phase 1  </vt:lpstr>
      <vt:lpstr>               Forcemains Layout Map                   </vt:lpstr>
      <vt:lpstr>Nassawadox Layout Map with  Forcemain &amp; Pump Station  </vt:lpstr>
      <vt:lpstr>Exmore Layout Map with Forcemain &amp; Pump Station  </vt:lpstr>
      <vt:lpstr>Accomac Layout Map with Forcemain &amp; Pump Station  </vt:lpstr>
      <vt:lpstr>PowerPoint Presentation</vt:lpstr>
      <vt:lpstr>PowerPoint Presentation</vt:lpstr>
      <vt:lpstr>           Eastern Shore Sanitary Sewer Transmission Force Main Project - Phase 1 </vt:lpstr>
      <vt:lpstr>PowerPoint Presentation</vt:lpstr>
      <vt:lpstr>           Eastern Shore Sanitary Sewer Transmission Force Main Project - Phase 1 </vt:lpstr>
      <vt:lpstr>           Eastern Shore Sanitary Sewer Transmission Force Main Project - Phase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Eastern Shore Force Main Sewer Project</dc:title>
  <dc:creator>Brittany Cannon</dc:creator>
  <cp:lastModifiedBy>Lisa W. Fiege</cp:lastModifiedBy>
  <cp:revision>159</cp:revision>
  <cp:lastPrinted>2019-10-23T12:50:34Z</cp:lastPrinted>
  <dcterms:created xsi:type="dcterms:W3CDTF">2019-07-02T13:44:50Z</dcterms:created>
  <dcterms:modified xsi:type="dcterms:W3CDTF">2019-10-24T12:32:35Z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0x01010091335609A731854C995FBFA9894FDA54</vt:lpwstr>
  </property>
</Properties>
</file>